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16"/>
  </p:notesMasterIdLst>
  <p:sldIdLst>
    <p:sldId id="276" r:id="rId2"/>
    <p:sldId id="274" r:id="rId3"/>
    <p:sldId id="270" r:id="rId4"/>
    <p:sldId id="288" r:id="rId5"/>
    <p:sldId id="271" r:id="rId6"/>
    <p:sldId id="279" r:id="rId7"/>
    <p:sldId id="272" r:id="rId8"/>
    <p:sldId id="318" r:id="rId9"/>
    <p:sldId id="273" r:id="rId10"/>
    <p:sldId id="320" r:id="rId11"/>
    <p:sldId id="319" r:id="rId12"/>
    <p:sldId id="317" r:id="rId13"/>
    <p:sldId id="321" r:id="rId14"/>
    <p:sldId id="275" r:id="rId15"/>
  </p:sldIdLst>
  <p:sldSz cx="12192000" cy="6858000"/>
  <p:notesSz cx="6858000" cy="9144000"/>
  <p:embeddedFontLst>
    <p:embeddedFont>
      <p:font typeface="思源黑体 CN Bold" panose="02010600030101010101" charset="-122"/>
      <p:bold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黑体" panose="02010609060101010101" pitchFamily="49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6335" userDrawn="1">
          <p15:clr>
            <a:srgbClr val="A4A3A4"/>
          </p15:clr>
        </p15:guide>
        <p15:guide id="6" orient="horz" pos="459" userDrawn="1">
          <p15:clr>
            <a:srgbClr val="A4A3A4"/>
          </p15:clr>
        </p15:guide>
        <p15:guide id="8" pos="892" userDrawn="1">
          <p15:clr>
            <a:srgbClr val="A4A3A4"/>
          </p15:clr>
        </p15:guide>
        <p15:guide id="9" orient="horz" pos="3884" userDrawn="1">
          <p15:clr>
            <a:srgbClr val="A4A3A4"/>
          </p15:clr>
        </p15:guide>
        <p15:guide id="10" orient="horz" pos="2886" userDrawn="1">
          <p15:clr>
            <a:srgbClr val="A4A3A4"/>
          </p15:clr>
        </p15:guide>
        <p15:guide id="11" pos="1028" userDrawn="1">
          <p15:clr>
            <a:srgbClr val="A4A3A4"/>
          </p15:clr>
        </p15:guide>
        <p15:guide id="12" orient="horz" pos="3158" userDrawn="1">
          <p15:clr>
            <a:srgbClr val="A4A3A4"/>
          </p15:clr>
        </p15:guide>
        <p15:guide id="13" orient="horz" pos="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333" y="41"/>
      </p:cViewPr>
      <p:guideLst>
        <p:guide orient="horz" pos="2160"/>
        <p:guide pos="3840"/>
        <p:guide pos="7242"/>
        <p:guide pos="438"/>
        <p:guide pos="6335"/>
        <p:guide orient="horz" pos="459"/>
        <p:guide pos="892"/>
        <p:guide orient="horz" pos="3884"/>
        <p:guide orient="horz" pos="2886"/>
        <p:guide pos="1028"/>
        <p:guide orient="horz" pos="3158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E2F73-0958-427D-862C-0F75F3A99CA3}" type="datetimeFigureOut">
              <a:rPr lang="zh-CN" altLang="en-US" smtClean="0"/>
              <a:t>2025/1/19 Sun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D8800-9606-4D86-8B26-4DC95F6E07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20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D8800-9606-4D86-8B26-4DC95F6E07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42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D3CA-0F9D-B3C0-EAEA-34853400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ECCE18-30A1-AA00-9A37-D4BE8CD96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0F9310-A319-1362-AC13-6BAA161EA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484C0A-0131-E58B-0C9E-497C28AAC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D8800-9606-4D86-8B26-4DC95F6E079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32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0B11-297D-85FB-5B92-F95ED0FC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EA897A-00CE-2D6D-6782-745FC632E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D455CD-3456-9500-15AB-7BBE82AB6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DBCA58-9681-6845-666C-A05229D85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D8800-9606-4D86-8B26-4DC95F6E07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88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7F2E7-4AF8-9652-DB6F-CAE7FBCF6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352F8E-0487-EA00-ABD9-F605AF213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F76583-D975-292C-0510-E77F72C4A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22F8C8-5E54-176E-16AB-69C949CF4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D8800-9606-4D86-8B26-4DC95F6E07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59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0E9C9D-898E-49D3-9D1F-7862021C1A8B}"/>
              </a:ext>
            </a:extLst>
          </p:cNvPr>
          <p:cNvSpPr/>
          <p:nvPr userDrawn="1"/>
        </p:nvSpPr>
        <p:spPr>
          <a:xfrm>
            <a:off x="11466972" y="3726160"/>
            <a:ext cx="36000" cy="324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7D7ECF7-3DC1-CCA1-BBF1-2B58223F3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5373666" y="3429000"/>
            <a:ext cx="6147777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9A877D4-E7F6-5469-D646-5EE607A4D841}"/>
              </a:ext>
            </a:extLst>
          </p:cNvPr>
          <p:cNvSpPr txBox="1"/>
          <p:nvPr userDrawn="1"/>
        </p:nvSpPr>
        <p:spPr>
          <a:xfrm>
            <a:off x="-393863" y="3072525"/>
            <a:ext cx="3018775" cy="3785475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2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10110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1011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0011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00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0011011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100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0110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01010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101001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1001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</p:txBody>
      </p:sp>
      <p:pic>
        <p:nvPicPr>
          <p:cNvPr id="6" name="图片 5" descr="黑暗里有星球&#10;&#10;中度可信度描述已自动生成">
            <a:extLst>
              <a:ext uri="{FF2B5EF4-FFF2-40B4-BE49-F238E27FC236}">
                <a16:creationId xmlns:a16="http://schemas.microsoft.com/office/drawing/2014/main" id="{1726DB8F-132E-EC95-FD41-FD64F08A3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2397293"/>
            <a:ext cx="3625206" cy="21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8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E234FF0D-966C-7954-5408-7E9C25DF3D83}"/>
              </a:ext>
            </a:extLst>
          </p:cNvPr>
          <p:cNvSpPr txBox="1"/>
          <p:nvPr userDrawn="1"/>
        </p:nvSpPr>
        <p:spPr>
          <a:xfrm>
            <a:off x="10545650" y="4545528"/>
            <a:ext cx="96579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dirty="0">
                <a:solidFill>
                  <a:schemeClr val="accent3">
                    <a:alpha val="16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</a:t>
            </a:r>
            <a:endParaRPr lang="zh-CN" altLang="en-US" sz="20000" dirty="0">
              <a:solidFill>
                <a:schemeClr val="accent3">
                  <a:alpha val="16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FE70C4-16E1-9679-9051-B75575C20052}"/>
              </a:ext>
            </a:extLst>
          </p:cNvPr>
          <p:cNvSpPr txBox="1"/>
          <p:nvPr userDrawn="1"/>
        </p:nvSpPr>
        <p:spPr>
          <a:xfrm>
            <a:off x="-393863" y="3072525"/>
            <a:ext cx="3018775" cy="3785475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2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10110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1011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0011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00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0011011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100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0110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111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01010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101001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1001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2EDA20-5A94-B8D8-5ACE-5E48440A7194}"/>
              </a:ext>
            </a:extLst>
          </p:cNvPr>
          <p:cNvSpPr txBox="1"/>
          <p:nvPr userDrawn="1"/>
        </p:nvSpPr>
        <p:spPr>
          <a:xfrm>
            <a:off x="9401577" y="3208272"/>
            <a:ext cx="96579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dirty="0">
                <a:solidFill>
                  <a:schemeClr val="accent3">
                    <a:alpha val="16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</a:t>
            </a:r>
            <a:endParaRPr lang="zh-CN" altLang="en-US" sz="20000" dirty="0">
              <a:solidFill>
                <a:schemeClr val="accent3">
                  <a:alpha val="16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6479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1748D8-265B-8C58-DEBE-751BC14DA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2492E-791E-4EB7-BE21-F4AF5194511A}" type="datetimeFigureOut">
              <a:rPr lang="zh-CN" altLang="en-US" smtClean="0"/>
              <a:t>2025/1/19 Sun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2FF27A-B1D6-2993-43B4-4D8D067CE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0FE58A-F113-92C5-14CB-E1605A0D2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CB1-60AC-4B60-9958-0500E289E3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1C619E0-CFD1-49E7-A291-0DD6829DD073}"/>
              </a:ext>
            </a:extLst>
          </p:cNvPr>
          <p:cNvSpPr/>
          <p:nvPr userDrawn="1"/>
        </p:nvSpPr>
        <p:spPr>
          <a:xfrm>
            <a:off x="1260008" y="0"/>
            <a:ext cx="5117707" cy="6858000"/>
          </a:xfrm>
          <a:custGeom>
            <a:avLst/>
            <a:gdLst>
              <a:gd name="connsiteX0" fmla="*/ 0 w 5117707"/>
              <a:gd name="connsiteY0" fmla="*/ 0 h 6858000"/>
              <a:gd name="connsiteX1" fmla="*/ 2467638 w 5117707"/>
              <a:gd name="connsiteY1" fmla="*/ 0 h 6858000"/>
              <a:gd name="connsiteX2" fmla="*/ 5117707 w 5117707"/>
              <a:gd name="connsiteY2" fmla="*/ 6858000 h 6858000"/>
              <a:gd name="connsiteX3" fmla="*/ 2650069 w 51177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7707" h="6858000">
                <a:moveTo>
                  <a:pt x="0" y="0"/>
                </a:moveTo>
                <a:lnTo>
                  <a:pt x="2467638" y="0"/>
                </a:lnTo>
                <a:lnTo>
                  <a:pt x="5117707" y="6858000"/>
                </a:lnTo>
                <a:lnTo>
                  <a:pt x="2650069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3F6C1B-2F3D-7AE7-08CE-11D74FE7DFBE}"/>
              </a:ext>
            </a:extLst>
          </p:cNvPr>
          <p:cNvSpPr txBox="1"/>
          <p:nvPr userDrawn="1"/>
        </p:nvSpPr>
        <p:spPr>
          <a:xfrm>
            <a:off x="-393863" y="3072525"/>
            <a:ext cx="3018775" cy="3785475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10110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0011011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01010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101001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1001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5C0938-15C0-0A6F-9D5A-D457459A605A}"/>
              </a:ext>
            </a:extLst>
          </p:cNvPr>
          <p:cNvSpPr txBox="1"/>
          <p:nvPr userDrawn="1"/>
        </p:nvSpPr>
        <p:spPr>
          <a:xfrm>
            <a:off x="10545650" y="4545528"/>
            <a:ext cx="96579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dirty="0">
                <a:solidFill>
                  <a:schemeClr val="accent3">
                    <a:alpha val="16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</a:t>
            </a:r>
            <a:endParaRPr lang="zh-CN" altLang="en-US" sz="20000" dirty="0">
              <a:solidFill>
                <a:schemeClr val="accent3">
                  <a:alpha val="16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B6C21D-5322-8EA5-F964-A2298CB8D086}"/>
              </a:ext>
            </a:extLst>
          </p:cNvPr>
          <p:cNvSpPr txBox="1"/>
          <p:nvPr userDrawn="1"/>
        </p:nvSpPr>
        <p:spPr>
          <a:xfrm>
            <a:off x="9401577" y="3208272"/>
            <a:ext cx="96579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dirty="0">
                <a:solidFill>
                  <a:schemeClr val="accent3">
                    <a:alpha val="16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</a:t>
            </a:r>
            <a:endParaRPr lang="zh-CN" altLang="en-US" sz="20000" dirty="0">
              <a:solidFill>
                <a:schemeClr val="accent3">
                  <a:alpha val="16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386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食物&#10;&#10;描述已自动生成">
            <a:extLst>
              <a:ext uri="{FF2B5EF4-FFF2-40B4-BE49-F238E27FC236}">
                <a16:creationId xmlns:a16="http://schemas.microsoft.com/office/drawing/2014/main" id="{00BD0C89-0BBD-13F9-6AE6-C28F28D72F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2665" y="4803325"/>
            <a:ext cx="2060819" cy="1362525"/>
          </a:xfrm>
          <a:custGeom>
            <a:avLst/>
            <a:gdLst>
              <a:gd name="connsiteX0" fmla="*/ 0 w 1378146"/>
              <a:gd name="connsiteY0" fmla="*/ 0 h 1265749"/>
              <a:gd name="connsiteX1" fmla="*/ 1378146 w 1378146"/>
              <a:gd name="connsiteY1" fmla="*/ 0 h 1265749"/>
              <a:gd name="connsiteX2" fmla="*/ 1378146 w 1378146"/>
              <a:gd name="connsiteY2" fmla="*/ 1265749 h 1265749"/>
              <a:gd name="connsiteX3" fmla="*/ 0 w 1378146"/>
              <a:gd name="connsiteY3" fmla="*/ 1265749 h 126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8146" h="1265749">
                <a:moveTo>
                  <a:pt x="0" y="0"/>
                </a:moveTo>
                <a:lnTo>
                  <a:pt x="1378146" y="0"/>
                </a:lnTo>
                <a:lnTo>
                  <a:pt x="1378146" y="1265749"/>
                </a:lnTo>
                <a:lnTo>
                  <a:pt x="0" y="12657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06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6FE70C4-16E1-9679-9051-B75575C20052}"/>
              </a:ext>
            </a:extLst>
          </p:cNvPr>
          <p:cNvSpPr txBox="1"/>
          <p:nvPr userDrawn="1"/>
        </p:nvSpPr>
        <p:spPr>
          <a:xfrm>
            <a:off x="-393863" y="3072525"/>
            <a:ext cx="3018775" cy="3785475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2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10110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1011</a:t>
            </a:r>
            <a:r>
              <a:rPr lang="en-US" altLang="zh-CN" sz="1400" spc="-100" dirty="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 dirty="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0011</a:t>
            </a: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00</a:t>
            </a:r>
            <a:r>
              <a:rPr lang="en-US" altLang="zh-CN" sz="1400" spc="-100" dirty="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</a:t>
            </a: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</a:t>
            </a:r>
            <a:r>
              <a:rPr lang="en-US" altLang="zh-CN" sz="1400" spc="-100" dirty="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</a:t>
            </a:r>
            <a:r>
              <a:rPr lang="en-US" altLang="zh-CN" sz="1400" spc="-100" dirty="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0011011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</a:t>
            </a:r>
            <a:r>
              <a:rPr lang="en-US" altLang="zh-CN" sz="1400" spc="-100" dirty="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0101</a:t>
            </a:r>
          </a:p>
          <a:p>
            <a:pPr algn="r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100</a:t>
            </a: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 dirty="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111</a:t>
            </a: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0110</a:t>
            </a:r>
            <a:r>
              <a:rPr lang="en-US" altLang="zh-CN" sz="1400" spc="-100" dirty="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 dirty="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  <a:r>
              <a:rPr lang="en-US" altLang="zh-CN" sz="1400" spc="-100" dirty="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 dirty="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111</a:t>
            </a: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01010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  <a:r>
              <a:rPr lang="en-US" altLang="zh-CN" sz="1400" spc="-100" dirty="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01</a:t>
            </a:r>
            <a:r>
              <a:rPr lang="en-US" altLang="zh-CN" sz="1400" spc="-100" dirty="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101001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lumMod val="75000"/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5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1001</a:t>
            </a:r>
          </a:p>
          <a:p>
            <a:pPr algn="r" fontAlgn="b">
              <a:lnSpc>
                <a:spcPts val="1300"/>
              </a:lnSpc>
            </a:pPr>
            <a:r>
              <a:rPr lang="en-US" altLang="zh-CN" sz="1400" spc="-100" dirty="0">
                <a:solidFill>
                  <a:schemeClr val="accent4">
                    <a:alpha val="35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+mn-ea"/>
              </a:rPr>
              <a:t>0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095496-0040-84A0-A4B2-C6557DE07C10}"/>
              </a:ext>
            </a:extLst>
          </p:cNvPr>
          <p:cNvSpPr txBox="1"/>
          <p:nvPr userDrawn="1"/>
        </p:nvSpPr>
        <p:spPr>
          <a:xfrm>
            <a:off x="10545650" y="4545528"/>
            <a:ext cx="96579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dirty="0">
                <a:solidFill>
                  <a:schemeClr val="accent3">
                    <a:alpha val="16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</a:t>
            </a:r>
            <a:endParaRPr lang="zh-CN" altLang="en-US" sz="20000" dirty="0">
              <a:solidFill>
                <a:schemeClr val="accent3">
                  <a:alpha val="16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C42D79-6969-4B8C-FBD9-70DC3BAC6A23}"/>
              </a:ext>
            </a:extLst>
          </p:cNvPr>
          <p:cNvSpPr txBox="1"/>
          <p:nvPr userDrawn="1"/>
        </p:nvSpPr>
        <p:spPr>
          <a:xfrm>
            <a:off x="9401577" y="3208272"/>
            <a:ext cx="96579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dirty="0">
                <a:solidFill>
                  <a:schemeClr val="accent3">
                    <a:alpha val="16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</a:t>
            </a:r>
            <a:endParaRPr lang="zh-CN" altLang="en-US" sz="20000" dirty="0">
              <a:solidFill>
                <a:schemeClr val="accent3">
                  <a:alpha val="16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288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31F7057-9B58-04A6-9F97-D6E4F99B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BAABE0-72A6-9C1C-91F5-3B45837AB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76D1F3-F91B-6728-BDBD-8489B03E6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2492E-791E-4EB7-BE21-F4AF5194511A}" type="datetimeFigureOut">
              <a:rPr lang="zh-CN" altLang="en-US" smtClean="0"/>
              <a:t>2025/1/19 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3D505-C2A7-A314-00F8-A7029988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E946FA-CE0C-CD71-BB2D-B61B1D893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FCB1-60AC-4B60-9958-0500E289E3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1E4D1525-2C11-309D-D63D-8394E02A8A49}"/>
              </a:ext>
            </a:extLst>
          </p:cNvPr>
          <p:cNvSpPr/>
          <p:nvPr userDrawn="1"/>
        </p:nvSpPr>
        <p:spPr>
          <a:xfrm rot="286626">
            <a:off x="-1300537" y="742126"/>
            <a:ext cx="15709331" cy="6590784"/>
          </a:xfrm>
          <a:prstGeom prst="rect">
            <a:avLst/>
          </a:prstGeom>
          <a:blipFill dpi="0" rotWithShape="1">
            <a:blip r:embed="rId7">
              <a:alphaModFix amt="34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69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8" r:id="rId3"/>
    <p:sldLayoutId id="2147483667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7530/MediaLibraryManag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823F122-72E1-A6D0-7F68-7831DC1EE93D}"/>
              </a:ext>
            </a:extLst>
          </p:cNvPr>
          <p:cNvSpPr txBox="1">
            <a:spLocks/>
          </p:cNvSpPr>
          <p:nvPr/>
        </p:nvSpPr>
        <p:spPr>
          <a:xfrm>
            <a:off x="2792266" y="1548958"/>
            <a:ext cx="8943278" cy="192052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6600" dirty="0">
              <a:solidFill>
                <a:schemeClr val="bg1"/>
              </a:solidFill>
              <a:effectLst>
                <a:outerShdw blurRad="76200" dist="88900" dir="2700000" algn="tl" rotWithShape="0">
                  <a:prstClr val="black">
                    <a:alpha val="20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6600" dirty="0">
                <a:solidFill>
                  <a:schemeClr val="bg1"/>
                </a:solidFill>
                <a:effectLst>
                  <a:outerShdw blurRad="76200" dist="88900" dir="2700000" algn="tl" rotWithShape="0">
                    <a:prstClr val="black">
                      <a:alpha val="20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“媒体库管理系统设计”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FDE5FD-58A1-D513-2D80-620E24FEC700}"/>
              </a:ext>
            </a:extLst>
          </p:cNvPr>
          <p:cNvSpPr txBox="1"/>
          <p:nvPr/>
        </p:nvSpPr>
        <p:spPr>
          <a:xfrm>
            <a:off x="8249981" y="3657328"/>
            <a:ext cx="324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C++ </a:t>
            </a:r>
            <a:r>
              <a:rPr lang="zh-CN" altLang="en-US" sz="2800" dirty="0">
                <a:solidFill>
                  <a:schemeClr val="accent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程序开发实践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FB07DAC-6472-C4BC-2295-09C7DC672F33}"/>
              </a:ext>
            </a:extLst>
          </p:cNvPr>
          <p:cNvSpPr txBox="1"/>
          <p:nvPr/>
        </p:nvSpPr>
        <p:spPr>
          <a:xfrm>
            <a:off x="9508832" y="5756750"/>
            <a:ext cx="2086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</a:rPr>
              <a:t>姓名：</a:t>
            </a:r>
            <a:r>
              <a:rPr lang="en-US" altLang="zh-CN" sz="1200" dirty="0">
                <a:solidFill>
                  <a:schemeClr val="bg1"/>
                </a:solidFill>
              </a:rPr>
              <a:t>Rain Yang</a:t>
            </a:r>
          </a:p>
          <a:p>
            <a:pPr algn="r"/>
            <a:r>
              <a:rPr lang="zh-CN" altLang="en-US" sz="1200" spc="80" dirty="0">
                <a:solidFill>
                  <a:schemeClr val="bg1"/>
                </a:solidFill>
              </a:rPr>
              <a:t>学号：</a:t>
            </a:r>
            <a:r>
              <a:rPr lang="en-US" altLang="zh-CN" sz="1200" spc="80" dirty="0">
                <a:solidFill>
                  <a:schemeClr val="bg1"/>
                </a:solidFill>
              </a:rPr>
              <a:t>20007530</a:t>
            </a:r>
            <a:endParaRPr lang="zh-CN" altLang="en-US" sz="1200" spc="8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C3C49-264B-C02E-6AE2-9ADE410BD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30A8BC9-2ACF-263F-E3F7-A9FD6CE602F3}"/>
              </a:ext>
            </a:extLst>
          </p:cNvPr>
          <p:cNvGrpSpPr/>
          <p:nvPr/>
        </p:nvGrpSpPr>
        <p:grpSpPr>
          <a:xfrm>
            <a:off x="423259" y="924168"/>
            <a:ext cx="3176270" cy="3363858"/>
            <a:chOff x="383632" y="1662303"/>
            <a:chExt cx="3176270" cy="336385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E06FC1E-4DBE-E423-53C2-998FC980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632" y="1662303"/>
              <a:ext cx="3176270" cy="300037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DDC3E47-4C78-3A3C-D9A3-39CD2A1E5B35}"/>
                </a:ext>
              </a:extLst>
            </p:cNvPr>
            <p:cNvSpPr txBox="1"/>
            <p:nvPr/>
          </p:nvSpPr>
          <p:spPr>
            <a:xfrm>
              <a:off x="1538116" y="4637913"/>
              <a:ext cx="867301" cy="388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zh-CN" altLang="zh-CN" sz="1800" b="1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主页</a:t>
              </a:r>
              <a:endParaRPr lang="zh-CN" altLang="zh-CN" sz="1800" b="1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104CE02-ED75-1382-A371-7D077C0CAD01}"/>
              </a:ext>
            </a:extLst>
          </p:cNvPr>
          <p:cNvGrpSpPr/>
          <p:nvPr/>
        </p:nvGrpSpPr>
        <p:grpSpPr>
          <a:xfrm>
            <a:off x="4631369" y="924168"/>
            <a:ext cx="6120130" cy="2882701"/>
            <a:chOff x="4851928" y="3762511"/>
            <a:chExt cx="6120130" cy="288270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B68D083-4C34-64DB-69C7-0D70BABE4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928" y="3762511"/>
              <a:ext cx="6120130" cy="25273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7977A08-32A3-435A-E331-2CF4BD6EF027}"/>
                </a:ext>
              </a:extLst>
            </p:cNvPr>
            <p:cNvSpPr txBox="1"/>
            <p:nvPr/>
          </p:nvSpPr>
          <p:spPr>
            <a:xfrm>
              <a:off x="7329389" y="6252284"/>
              <a:ext cx="1165209" cy="39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zh-CN" altLang="en-US" b="1" kern="100" dirty="0">
                  <a:solidFill>
                    <a:schemeClr val="bg1"/>
                  </a:solidFill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编辑物品</a:t>
              </a:r>
              <a:endParaRPr lang="zh-CN" altLang="zh-CN" sz="1800" b="1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4B076CD-37DD-36B3-FDFC-057DA570A5E8}"/>
              </a:ext>
            </a:extLst>
          </p:cNvPr>
          <p:cNvGrpSpPr/>
          <p:nvPr/>
        </p:nvGrpSpPr>
        <p:grpSpPr>
          <a:xfrm>
            <a:off x="4631369" y="3898146"/>
            <a:ext cx="4354830" cy="2715297"/>
            <a:chOff x="3880420" y="768440"/>
            <a:chExt cx="4354830" cy="271529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404EA0-09CD-CB83-1DA3-D9BEFB7D7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0420" y="768440"/>
              <a:ext cx="4354830" cy="236283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18B67D2-2B45-89EC-E3DA-A80E98104919}"/>
                </a:ext>
              </a:extLst>
            </p:cNvPr>
            <p:cNvSpPr txBox="1"/>
            <p:nvPr/>
          </p:nvSpPr>
          <p:spPr>
            <a:xfrm>
              <a:off x="5475230" y="3095489"/>
              <a:ext cx="1165209" cy="388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zh-CN" altLang="en-US" sz="1800" b="1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添加物品</a:t>
              </a:r>
              <a:endParaRPr lang="zh-CN" altLang="zh-CN" sz="1800" b="1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50ADD42-CF9F-5D9D-86AF-7FF882732FA0}"/>
              </a:ext>
            </a:extLst>
          </p:cNvPr>
          <p:cNvGrpSpPr/>
          <p:nvPr/>
        </p:nvGrpSpPr>
        <p:grpSpPr>
          <a:xfrm>
            <a:off x="418179" y="4347925"/>
            <a:ext cx="3181350" cy="2265518"/>
            <a:chOff x="8677563" y="768440"/>
            <a:chExt cx="3181350" cy="226551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7B15EBA-5EED-007A-3374-B1FB2E298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7563" y="768440"/>
              <a:ext cx="3181350" cy="189547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D04DE82-11DC-4D18-5E57-49A48A66BA8D}"/>
                </a:ext>
              </a:extLst>
            </p:cNvPr>
            <p:cNvSpPr txBox="1"/>
            <p:nvPr/>
          </p:nvSpPr>
          <p:spPr>
            <a:xfrm>
              <a:off x="9685633" y="2641030"/>
              <a:ext cx="1165209" cy="39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zh-CN" altLang="en-US" b="1" kern="100" dirty="0">
                  <a:solidFill>
                    <a:schemeClr val="bg1"/>
                  </a:solidFill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统计信息</a:t>
              </a:r>
              <a:endParaRPr lang="zh-CN" altLang="zh-CN" sz="1800" b="1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88893E3-A2F4-F6CE-C979-F0531CA61B09}"/>
              </a:ext>
            </a:extLst>
          </p:cNvPr>
          <p:cNvGrpSpPr/>
          <p:nvPr/>
        </p:nvGrpSpPr>
        <p:grpSpPr>
          <a:xfrm>
            <a:off x="334476" y="319832"/>
            <a:ext cx="4384563" cy="327382"/>
            <a:chOff x="761973" y="465605"/>
            <a:chExt cx="4384563" cy="32738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8ED024D-E69E-CD46-3CFA-21C1BD6960BE}"/>
                </a:ext>
              </a:extLst>
            </p:cNvPr>
            <p:cNvSpPr txBox="1"/>
            <p:nvPr/>
          </p:nvSpPr>
          <p:spPr>
            <a:xfrm>
              <a:off x="761973" y="473695"/>
              <a:ext cx="2829429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j-ea"/>
                  <a:ea typeface="+mj-ea"/>
                </a:rPr>
                <a:t>媒体库管理系统设计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5B93679-1265-BCF2-E34D-80818202A9CB}"/>
                </a:ext>
              </a:extLst>
            </p:cNvPr>
            <p:cNvSpPr/>
            <p:nvPr/>
          </p:nvSpPr>
          <p:spPr>
            <a:xfrm>
              <a:off x="3488274" y="558516"/>
              <a:ext cx="36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D59C569-BDEA-EFF2-5E48-D504B8A94EF6}"/>
                </a:ext>
              </a:extLst>
            </p:cNvPr>
            <p:cNvSpPr txBox="1"/>
            <p:nvPr userDrawn="1"/>
          </p:nvSpPr>
          <p:spPr>
            <a:xfrm>
              <a:off x="3469298" y="465605"/>
              <a:ext cx="1677238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n-lt"/>
                  <a:ea typeface="+mn-ea"/>
                </a:rPr>
                <a:t>实现与测试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56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B232A-5E8B-6628-2638-DAB11334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6CBF47-F858-B681-B924-26B5179F4334}"/>
              </a:ext>
            </a:extLst>
          </p:cNvPr>
          <p:cNvGrpSpPr/>
          <p:nvPr/>
        </p:nvGrpSpPr>
        <p:grpSpPr>
          <a:xfrm>
            <a:off x="356107" y="1779325"/>
            <a:ext cx="6583817" cy="2115820"/>
            <a:chOff x="399022" y="1735702"/>
            <a:chExt cx="6583817" cy="211582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A556407-3D07-4583-35BF-21B3C37DA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022" y="1735702"/>
              <a:ext cx="6120130" cy="211582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15896A9-1200-C85F-1FD8-9528D908BF7A}"/>
                </a:ext>
              </a:extLst>
            </p:cNvPr>
            <p:cNvSpPr txBox="1"/>
            <p:nvPr/>
          </p:nvSpPr>
          <p:spPr>
            <a:xfrm>
              <a:off x="6519152" y="1962390"/>
              <a:ext cx="463687" cy="166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zh-CN" altLang="en-US" b="1" kern="100" dirty="0">
                  <a:solidFill>
                    <a:schemeClr val="bg1"/>
                  </a:solidFill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显示物品库</a:t>
              </a:r>
              <a:endParaRPr lang="zh-CN" altLang="zh-CN" sz="1800" b="1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56B0B1F-D00F-2918-A80E-F4A0454EB8A6}"/>
              </a:ext>
            </a:extLst>
          </p:cNvPr>
          <p:cNvGrpSpPr/>
          <p:nvPr/>
        </p:nvGrpSpPr>
        <p:grpSpPr>
          <a:xfrm>
            <a:off x="5209763" y="386763"/>
            <a:ext cx="6583817" cy="1348574"/>
            <a:chOff x="5123061" y="106728"/>
            <a:chExt cx="6583817" cy="134857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09D2E1B-9424-6D6D-95FF-E6FE3AA88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6748" y="188560"/>
              <a:ext cx="6120130" cy="118491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34ED579-BB3D-302D-F9C8-3BEEB077002F}"/>
                </a:ext>
              </a:extLst>
            </p:cNvPr>
            <p:cNvSpPr txBox="1"/>
            <p:nvPr/>
          </p:nvSpPr>
          <p:spPr>
            <a:xfrm>
              <a:off x="5123061" y="106728"/>
              <a:ext cx="463687" cy="1348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zh-CN" altLang="en-US" b="1" kern="100" dirty="0">
                  <a:solidFill>
                    <a:schemeClr val="bg1"/>
                  </a:solidFill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删除物品</a:t>
              </a:r>
              <a:endParaRPr lang="zh-CN" altLang="zh-CN" sz="1800" b="1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E9EFC2-B250-5B15-E54D-E27114F7FC93}"/>
              </a:ext>
            </a:extLst>
          </p:cNvPr>
          <p:cNvGrpSpPr/>
          <p:nvPr/>
        </p:nvGrpSpPr>
        <p:grpSpPr>
          <a:xfrm>
            <a:off x="5209763" y="4020765"/>
            <a:ext cx="6583817" cy="2529205"/>
            <a:chOff x="5209763" y="4020765"/>
            <a:chExt cx="6583817" cy="252920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EE799E4-CE50-914F-F318-FF66FE7F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3450" y="4020765"/>
              <a:ext cx="6120130" cy="252920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D48443-F8B0-0C51-B747-B679EC55338B}"/>
                </a:ext>
              </a:extLst>
            </p:cNvPr>
            <p:cNvSpPr txBox="1"/>
            <p:nvPr/>
          </p:nvSpPr>
          <p:spPr>
            <a:xfrm>
              <a:off x="5209763" y="4613420"/>
              <a:ext cx="463687" cy="1343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zh-CN" altLang="en-US" b="1" kern="100" dirty="0">
                  <a:solidFill>
                    <a:schemeClr val="bg1"/>
                  </a:solidFill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查找物品</a:t>
              </a:r>
              <a:endParaRPr lang="zh-CN" altLang="zh-CN" sz="1800" b="1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FC6CD9-BC04-D4FF-4D3D-C93E7EB79BDD}"/>
              </a:ext>
            </a:extLst>
          </p:cNvPr>
          <p:cNvGrpSpPr/>
          <p:nvPr/>
        </p:nvGrpSpPr>
        <p:grpSpPr>
          <a:xfrm>
            <a:off x="334476" y="319832"/>
            <a:ext cx="4384563" cy="327382"/>
            <a:chOff x="761973" y="465605"/>
            <a:chExt cx="4384563" cy="32738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BB168E1-B3A7-98C1-8EAD-C0695FF3F808}"/>
                </a:ext>
              </a:extLst>
            </p:cNvPr>
            <p:cNvSpPr txBox="1"/>
            <p:nvPr/>
          </p:nvSpPr>
          <p:spPr>
            <a:xfrm>
              <a:off x="761973" y="473695"/>
              <a:ext cx="2829429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j-ea"/>
                  <a:ea typeface="+mj-ea"/>
                </a:rPr>
                <a:t>媒体库管理系统设计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62F5DFC-1EBC-D74F-D4B1-C9EACEB3F030}"/>
                </a:ext>
              </a:extLst>
            </p:cNvPr>
            <p:cNvSpPr/>
            <p:nvPr/>
          </p:nvSpPr>
          <p:spPr>
            <a:xfrm>
              <a:off x="3488274" y="558516"/>
              <a:ext cx="36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99D88A8-6533-2557-260B-BF28D21B4614}"/>
                </a:ext>
              </a:extLst>
            </p:cNvPr>
            <p:cNvSpPr txBox="1"/>
            <p:nvPr userDrawn="1"/>
          </p:nvSpPr>
          <p:spPr>
            <a:xfrm>
              <a:off x="3469298" y="465605"/>
              <a:ext cx="1677238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n-lt"/>
                  <a:ea typeface="+mn-ea"/>
                </a:rPr>
                <a:t>实现与测试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0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C2054-30E9-1ECD-20BB-E6C99A341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8AB9355-34A3-4066-88A0-D9D5F0026DCC}"/>
              </a:ext>
            </a:extLst>
          </p:cNvPr>
          <p:cNvSpPr/>
          <p:nvPr/>
        </p:nvSpPr>
        <p:spPr>
          <a:xfrm>
            <a:off x="1260008" y="0"/>
            <a:ext cx="5117707" cy="6858000"/>
          </a:xfrm>
          <a:custGeom>
            <a:avLst/>
            <a:gdLst>
              <a:gd name="connsiteX0" fmla="*/ 0 w 5117707"/>
              <a:gd name="connsiteY0" fmla="*/ 0 h 6858000"/>
              <a:gd name="connsiteX1" fmla="*/ 2467638 w 5117707"/>
              <a:gd name="connsiteY1" fmla="*/ 0 h 6858000"/>
              <a:gd name="connsiteX2" fmla="*/ 5117707 w 5117707"/>
              <a:gd name="connsiteY2" fmla="*/ 6858000 h 6858000"/>
              <a:gd name="connsiteX3" fmla="*/ 2650069 w 51177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7707" h="6858000">
                <a:moveTo>
                  <a:pt x="0" y="0"/>
                </a:moveTo>
                <a:lnTo>
                  <a:pt x="2467638" y="0"/>
                </a:lnTo>
                <a:lnTo>
                  <a:pt x="5117707" y="6858000"/>
                </a:lnTo>
                <a:lnTo>
                  <a:pt x="2650069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B1F5A7-6F8C-324E-2FE9-1FAED5B199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4960" y="2518527"/>
            <a:ext cx="5328921" cy="1107996"/>
          </a:xfrm>
          <a:scene3d>
            <a:camera prst="orthographicFront"/>
            <a:lightRig rig="balanced" dir="t"/>
          </a:scene3d>
          <a:sp3d/>
        </p:spPr>
        <p:txBody>
          <a:bodyPr lIns="0" tIns="0" rIns="0" bIns="0">
            <a:sp3d extrusionH="762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300" dirty="0">
                <a:solidFill>
                  <a:srgbClr val="FFFFFF"/>
                </a:solidFill>
                <a:effectLst>
                  <a:outerShdw blurRad="88900" dist="114300" dir="13500000" algn="br" rotWithShape="0">
                    <a:prstClr val="black">
                      <a:alpha val="30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项目总结</a:t>
            </a:r>
            <a:endParaRPr kumimoji="0" lang="zh-CN" altLang="en-US" sz="8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dist="114300" dir="13500000" algn="br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758E7E-1A91-9168-DB58-0E899074624F}"/>
              </a:ext>
            </a:extLst>
          </p:cNvPr>
          <p:cNvSpPr txBox="1"/>
          <p:nvPr/>
        </p:nvSpPr>
        <p:spPr>
          <a:xfrm>
            <a:off x="-393863" y="3072525"/>
            <a:ext cx="3018775" cy="3785475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10110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0011011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01010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101001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1001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DBFBA2-C69C-7940-C2F0-4879C1E38B84}"/>
              </a:ext>
            </a:extLst>
          </p:cNvPr>
          <p:cNvSpPr txBox="1"/>
          <p:nvPr/>
        </p:nvSpPr>
        <p:spPr>
          <a:xfrm>
            <a:off x="2872477" y="1029630"/>
            <a:ext cx="252248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9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5</a:t>
            </a:r>
            <a:endParaRPr kumimoji="0" lang="zh-CN" altLang="en-US" sz="2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92DC34-EEF1-0D6F-CF0D-9C8513BF0045}"/>
              </a:ext>
            </a:extLst>
          </p:cNvPr>
          <p:cNvSpPr txBox="1"/>
          <p:nvPr/>
        </p:nvSpPr>
        <p:spPr>
          <a:xfrm>
            <a:off x="2741332" y="877230"/>
            <a:ext cx="252248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9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5</a:t>
            </a:r>
            <a:endParaRPr kumimoji="0" lang="zh-CN" altLang="en-US" sz="239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83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3FEA8-62A6-F457-E9A3-203839D2E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06791BA-4110-2B25-2854-8DDC3A074375}"/>
              </a:ext>
            </a:extLst>
          </p:cNvPr>
          <p:cNvGrpSpPr/>
          <p:nvPr/>
        </p:nvGrpSpPr>
        <p:grpSpPr>
          <a:xfrm>
            <a:off x="6096000" y="464894"/>
            <a:ext cx="5634970" cy="390941"/>
            <a:chOff x="623386" y="818707"/>
            <a:chExt cx="5634970" cy="39094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E1EABE2-C84E-98A0-5DBE-13B1F5833B08}"/>
                </a:ext>
              </a:extLst>
            </p:cNvPr>
            <p:cNvSpPr txBox="1"/>
            <p:nvPr/>
          </p:nvSpPr>
          <p:spPr>
            <a:xfrm>
              <a:off x="928186" y="818707"/>
              <a:ext cx="5330170" cy="390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宋体" panose="02010600030101010101" pitchFamily="2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https://github.com/St7530/MediaLibraryManager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4ABF19CE-F1D6-EDF0-ABD5-A5BC11CA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386" y="858898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B9D2435-6220-8C1A-D41E-6EADD3B3C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156135"/>
              </p:ext>
            </p:extLst>
          </p:nvPr>
        </p:nvGraphicFramePr>
        <p:xfrm>
          <a:off x="5711553" y="1078457"/>
          <a:ext cx="6183685" cy="55175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0269">
                  <a:extLst>
                    <a:ext uri="{9D8B030D-6E8A-4147-A177-3AD203B41FA5}">
                      <a16:colId xmlns:a16="http://schemas.microsoft.com/office/drawing/2014/main" val="793495101"/>
                    </a:ext>
                  </a:extLst>
                </a:gridCol>
                <a:gridCol w="1038299">
                  <a:extLst>
                    <a:ext uri="{9D8B030D-6E8A-4147-A177-3AD203B41FA5}">
                      <a16:colId xmlns:a16="http://schemas.microsoft.com/office/drawing/2014/main" val="266587021"/>
                    </a:ext>
                  </a:extLst>
                </a:gridCol>
                <a:gridCol w="4595117">
                  <a:extLst>
                    <a:ext uri="{9D8B030D-6E8A-4147-A177-3AD203B41FA5}">
                      <a16:colId xmlns:a16="http://schemas.microsoft.com/office/drawing/2014/main" val="2305223968"/>
                    </a:ext>
                  </a:extLst>
                </a:gridCol>
              </a:tblGrid>
              <a:tr h="352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序号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知识点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说明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178850"/>
                  </a:ext>
                </a:extLst>
              </a:tr>
              <a:tr h="7267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函数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为每一个系统功能都实现了一个函数，对一些接口也实现了函数用于调用。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7470850"/>
                  </a:ext>
                </a:extLst>
              </a:tr>
              <a:tr h="352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默认参数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部分函数带有默认参数，便于代码使用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344105"/>
                  </a:ext>
                </a:extLst>
              </a:tr>
              <a:tr h="352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指针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本项目使用指针访问每个物品的实例。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307117"/>
                  </a:ext>
                </a:extLst>
              </a:tr>
              <a:tr h="7267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数组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本项目有创建了指针数组，用于在内存中存放每个物品的实例。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132021"/>
                  </a:ext>
                </a:extLst>
              </a:tr>
              <a:tr h="7267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文件读写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本项目以</a:t>
                      </a:r>
                      <a:r>
                        <a:rPr lang="en-US" sz="1600" kern="100">
                          <a:effectLst/>
                        </a:rPr>
                        <a:t>Library.txt</a:t>
                      </a:r>
                      <a:r>
                        <a:rPr lang="zh-CN" sz="1600" kern="100">
                          <a:effectLst/>
                        </a:rPr>
                        <a:t>为物品库，并用文件输入输出流实现了文件与内存的读写。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4416117"/>
                  </a:ext>
                </a:extLst>
              </a:tr>
              <a:tr h="11006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类与对象、继承、友元函数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为每一种资源都定义了个类。成员数据都使用</a:t>
                      </a:r>
                      <a:r>
                        <a:rPr lang="en-US" sz="1600" kern="100" dirty="0">
                          <a:effectLst/>
                        </a:rPr>
                        <a:t>private</a:t>
                      </a:r>
                      <a:r>
                        <a:rPr lang="zh-CN" sz="1600" kern="100" dirty="0">
                          <a:effectLst/>
                        </a:rPr>
                        <a:t>属性，体现封装性。还体现了多继承和友元函数的知识点。 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9635155"/>
                  </a:ext>
                </a:extLst>
              </a:tr>
              <a:tr h="7267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虚函数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运用了虚函数和纯虚函数，在避免基类实例化的同时，也体现了面向对象的多态性，符合认知直觉。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292748"/>
                  </a:ext>
                </a:extLst>
              </a:tr>
              <a:tr h="352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>
                          <a:effectLst/>
                        </a:rPr>
                        <a:t>重载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在子类重载了基类的纯虚函数。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025588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B86244F-E618-80CC-C644-D4009C423787}"/>
              </a:ext>
            </a:extLst>
          </p:cNvPr>
          <p:cNvSpPr txBox="1"/>
          <p:nvPr/>
        </p:nvSpPr>
        <p:spPr>
          <a:xfrm>
            <a:off x="234343" y="761280"/>
            <a:ext cx="5132588" cy="5949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综合起来，我在本课程设计过程中，学习到了许多：</a:t>
            </a:r>
            <a:endParaRPr lang="zh-CN" altLang="zh-CN" sz="14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5000"/>
              </a:lnSpc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对于多文件操作中的细节有了清晰的认识。</a:t>
            </a:r>
            <a:endParaRPr lang="zh-CN" altLang="zh-CN" sz="14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5000"/>
              </a:lnSpc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深刻领悟了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的面向对象的程序设计概念。</a:t>
            </a:r>
            <a:endParaRPr lang="zh-CN" altLang="zh-CN" sz="14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5000"/>
              </a:lnSpc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掌握了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Visual Studio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GitHub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的联动，知道了程序项目编写、发布的流程。</a:t>
            </a:r>
            <a:endParaRPr lang="en-US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5000"/>
              </a:lnSpc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该项目仍然有许多不完美的地方，比如没有使用图形化用户界面。不过，对于一个刚刚接触完整项目制作的萌新来说，在一周的时间里能够做到当前的结果，已经可以证明我的能力水平得到了很大的提升。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5000"/>
              </a:lnSpc>
            </a:pP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我在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日完成了项目的第一版，而为了满足本次课设的要求，又用了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天时间对项目进行面向对象的重构，之后的时间都在缝缝补补，优化一些代码逻辑、修复一些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bug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。到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日完成了最终版本。这次课设使我得到了充分的锻炼，绝对称得上是收获颇丰。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B6A546-E8CC-F038-4A58-8F2820BB0629}"/>
              </a:ext>
            </a:extLst>
          </p:cNvPr>
          <p:cNvGrpSpPr/>
          <p:nvPr/>
        </p:nvGrpSpPr>
        <p:grpSpPr>
          <a:xfrm>
            <a:off x="334476" y="319832"/>
            <a:ext cx="4090484" cy="327382"/>
            <a:chOff x="761973" y="465605"/>
            <a:chExt cx="4090484" cy="32738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287F3A8-A762-3A36-E70F-BB9C57E5B96F}"/>
                </a:ext>
              </a:extLst>
            </p:cNvPr>
            <p:cNvSpPr txBox="1"/>
            <p:nvPr/>
          </p:nvSpPr>
          <p:spPr>
            <a:xfrm>
              <a:off x="761973" y="473695"/>
              <a:ext cx="2829429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j-ea"/>
                  <a:ea typeface="+mj-ea"/>
                </a:rPr>
                <a:t>媒体库管理系统设计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32FF507-E166-930B-6ABC-6660A3431F8B}"/>
                </a:ext>
              </a:extLst>
            </p:cNvPr>
            <p:cNvSpPr/>
            <p:nvPr/>
          </p:nvSpPr>
          <p:spPr>
            <a:xfrm>
              <a:off x="3488274" y="558516"/>
              <a:ext cx="36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EB72DF1-9A18-C3F8-753C-752F3810887F}"/>
                </a:ext>
              </a:extLst>
            </p:cNvPr>
            <p:cNvSpPr txBox="1"/>
            <p:nvPr userDrawn="1"/>
          </p:nvSpPr>
          <p:spPr>
            <a:xfrm>
              <a:off x="3469298" y="465605"/>
              <a:ext cx="1383159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n-lt"/>
                  <a:ea typeface="+mn-ea"/>
                </a:rPr>
                <a:t>项目总结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AE12730-B1BC-0BF6-01D6-D24F0BBEE886}"/>
              </a:ext>
            </a:extLst>
          </p:cNvPr>
          <p:cNvSpPr/>
          <p:nvPr/>
        </p:nvSpPr>
        <p:spPr>
          <a:xfrm>
            <a:off x="4496844" y="3613945"/>
            <a:ext cx="5787024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Thanks for watching.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7CC34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1264E5-E867-B476-E7AB-E916B914597F}"/>
              </a:ext>
            </a:extLst>
          </p:cNvPr>
          <p:cNvSpPr txBox="1">
            <a:spLocks/>
          </p:cNvSpPr>
          <p:nvPr/>
        </p:nvSpPr>
        <p:spPr>
          <a:xfrm>
            <a:off x="4408639" y="2138373"/>
            <a:ext cx="6267189" cy="16850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0" dirty="0">
                <a:solidFill>
                  <a:srgbClr val="FFFFFF"/>
                </a:solidFill>
                <a:effectLst>
                  <a:outerShdw blurRad="292100" dist="114300" dir="13500000" sx="94000" sy="94000" algn="br" rotWithShape="0">
                    <a:prstClr val="black">
                      <a:alpha val="12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</a:t>
            </a:r>
            <a:endParaRPr kumimoji="0" lang="en-US" altLang="zh-CN" sz="1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292100" dist="114300" dir="13500000" sx="94000" sy="94000" algn="br" rotWithShape="0">
                  <a:prstClr val="black">
                    <a:alpha val="12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200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1C97D8A-B60A-DF6A-37AA-54A01BD490E2}"/>
              </a:ext>
            </a:extLst>
          </p:cNvPr>
          <p:cNvSpPr txBox="1"/>
          <p:nvPr/>
        </p:nvSpPr>
        <p:spPr>
          <a:xfrm>
            <a:off x="2430997" y="798934"/>
            <a:ext cx="15681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1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F0844D-441A-15EF-0A48-9C611A7DCA87}"/>
              </a:ext>
            </a:extLst>
          </p:cNvPr>
          <p:cNvSpPr txBox="1"/>
          <p:nvPr/>
        </p:nvSpPr>
        <p:spPr>
          <a:xfrm>
            <a:off x="2344132" y="748836"/>
            <a:ext cx="838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1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017D22-7F48-3510-00D5-3CF2C1AB032E}"/>
              </a:ext>
            </a:extLst>
          </p:cNvPr>
          <p:cNvSpPr txBox="1">
            <a:spLocks/>
          </p:cNvSpPr>
          <p:nvPr/>
        </p:nvSpPr>
        <p:spPr>
          <a:xfrm>
            <a:off x="4226706" y="918347"/>
            <a:ext cx="3584350" cy="900000"/>
          </a:xfrm>
          <a:prstGeom prst="rect">
            <a:avLst/>
          </a:prstGeom>
          <a:scene3d>
            <a:camera prst="orthographicFront"/>
            <a:lightRig rig="balanced" dir="t"/>
          </a:scene3d>
          <a:sp3d/>
        </p:spPr>
        <p:txBody>
          <a:bodyPr vert="horz" lIns="91440" tIns="45720" rIns="91440" bIns="45720" rtlCol="0" anchor="ctr">
            <a:sp3d extrusionH="762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dist="114300" dir="13500000" algn="br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j-cs"/>
              </a:rPr>
              <a:t>课题背景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6ABF54-BED0-F804-623A-F34BB025F656}"/>
              </a:ext>
            </a:extLst>
          </p:cNvPr>
          <p:cNvSpPr txBox="1"/>
          <p:nvPr/>
        </p:nvSpPr>
        <p:spPr>
          <a:xfrm>
            <a:off x="2447155" y="1981804"/>
            <a:ext cx="13722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2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2EC802-7530-4846-AAA3-DE2A75F49EBE}"/>
              </a:ext>
            </a:extLst>
          </p:cNvPr>
          <p:cNvSpPr txBox="1"/>
          <p:nvPr/>
        </p:nvSpPr>
        <p:spPr>
          <a:xfrm>
            <a:off x="2344132" y="1942683"/>
            <a:ext cx="1040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2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2ACF27A8-75CB-CCB8-A7E2-3AFD20DE6C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26706" y="2168111"/>
            <a:ext cx="3940548" cy="757130"/>
          </a:xfrm>
          <a:scene3d>
            <a:camera prst="orthographicFront"/>
            <a:lightRig rig="balanced" dir="t"/>
          </a:scene3d>
          <a:sp3d/>
        </p:spPr>
        <p:txBody>
          <a:bodyPr>
            <a:sp3d extrusionH="76200"/>
          </a:bodyPr>
          <a:lstStyle/>
          <a:p>
            <a:pPr algn="l"/>
            <a:r>
              <a:rPr lang="zh-CN" altLang="en-US" sz="4800" spc="300" dirty="0">
                <a:solidFill>
                  <a:schemeClr val="bg1"/>
                </a:solidFill>
                <a:effectLst>
                  <a:outerShdw blurRad="88900" dist="114300" dir="13500000" algn="br" rotWithShape="0">
                    <a:prstClr val="black">
                      <a:alpha val="30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33FD0E-B443-777C-126A-978685203603}"/>
              </a:ext>
            </a:extLst>
          </p:cNvPr>
          <p:cNvSpPr txBox="1"/>
          <p:nvPr/>
        </p:nvSpPr>
        <p:spPr>
          <a:xfrm>
            <a:off x="2448394" y="3166723"/>
            <a:ext cx="1411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3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A2AC59-4463-7DE4-44F9-A2F51C4E8E2D}"/>
              </a:ext>
            </a:extLst>
          </p:cNvPr>
          <p:cNvSpPr txBox="1"/>
          <p:nvPr/>
        </p:nvSpPr>
        <p:spPr>
          <a:xfrm>
            <a:off x="2344133" y="3129296"/>
            <a:ext cx="949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3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9B0480-A72E-BC57-757A-D8B2575D2EBA}"/>
              </a:ext>
            </a:extLst>
          </p:cNvPr>
          <p:cNvSpPr txBox="1">
            <a:spLocks/>
          </p:cNvSpPr>
          <p:nvPr/>
        </p:nvSpPr>
        <p:spPr>
          <a:xfrm>
            <a:off x="4226706" y="3275005"/>
            <a:ext cx="5422190" cy="900000"/>
          </a:xfrm>
          <a:prstGeom prst="rect">
            <a:avLst/>
          </a:prstGeom>
          <a:scene3d>
            <a:camera prst="orthographicFront"/>
            <a:lightRig rig="balanced" dir="t"/>
          </a:scene3d>
          <a:sp3d/>
        </p:spPr>
        <p:txBody>
          <a:bodyPr vert="horz" lIns="91440" tIns="45720" rIns="91440" bIns="45720" rtlCol="0" anchor="ctr">
            <a:sp3d extrusionH="762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dist="114300" dir="13500000" algn="br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j-cs"/>
              </a:rPr>
              <a:t>类结构与功能设计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32B4AA-71F2-C902-C4C1-D39AE61BDC6D}"/>
              </a:ext>
            </a:extLst>
          </p:cNvPr>
          <p:cNvSpPr txBox="1"/>
          <p:nvPr/>
        </p:nvSpPr>
        <p:spPr>
          <a:xfrm>
            <a:off x="2426132" y="4354081"/>
            <a:ext cx="1198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4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BB0D78-9F0F-09D3-E718-664F8D4DA831}"/>
              </a:ext>
            </a:extLst>
          </p:cNvPr>
          <p:cNvSpPr txBox="1"/>
          <p:nvPr/>
        </p:nvSpPr>
        <p:spPr>
          <a:xfrm>
            <a:off x="2344132" y="4319223"/>
            <a:ext cx="88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4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51F8AB-6993-8B3A-F5CB-4BB81BE6987B}"/>
              </a:ext>
            </a:extLst>
          </p:cNvPr>
          <p:cNvSpPr txBox="1">
            <a:spLocks/>
          </p:cNvSpPr>
          <p:nvPr/>
        </p:nvSpPr>
        <p:spPr>
          <a:xfrm>
            <a:off x="4226705" y="4453335"/>
            <a:ext cx="3770489" cy="900000"/>
          </a:xfrm>
          <a:prstGeom prst="rect">
            <a:avLst/>
          </a:prstGeom>
          <a:scene3d>
            <a:camera prst="orthographicFront"/>
            <a:lightRig rig="balanced" dir="t"/>
          </a:scene3d>
          <a:sp3d/>
        </p:spPr>
        <p:txBody>
          <a:bodyPr vert="horz" lIns="91440" tIns="45720" rIns="91440" bIns="45720" rtlCol="0" anchor="ctr">
            <a:sp3d extrusionH="762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spc="300" dirty="0">
                <a:solidFill>
                  <a:srgbClr val="FFFFFF"/>
                </a:solidFill>
                <a:effectLst>
                  <a:outerShdw blurRad="88900" dist="114300" dir="13500000" algn="br" rotWithShape="0">
                    <a:prstClr val="black">
                      <a:alpha val="30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实现与测试</a:t>
            </a:r>
            <a:endParaRPr kumimoji="0" lang="zh-CN" altLang="en-US" sz="4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dist="114300" dir="13500000" algn="br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j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AD8C5E2-AEAA-3B6E-773A-F9346CB816A1}"/>
              </a:ext>
            </a:extLst>
          </p:cNvPr>
          <p:cNvCxnSpPr>
            <a:cxnSpLocks/>
          </p:cNvCxnSpPr>
          <p:nvPr/>
        </p:nvCxnSpPr>
        <p:spPr>
          <a:xfrm flipH="1">
            <a:off x="2447155" y="1856832"/>
            <a:ext cx="7201741" cy="1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517ACD3-F582-24B4-419C-D81E481F4F4F}"/>
              </a:ext>
            </a:extLst>
          </p:cNvPr>
          <p:cNvCxnSpPr>
            <a:cxnSpLocks/>
          </p:cNvCxnSpPr>
          <p:nvPr/>
        </p:nvCxnSpPr>
        <p:spPr>
          <a:xfrm flipH="1">
            <a:off x="2447155" y="3028221"/>
            <a:ext cx="7238505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70ADEEA-AA3E-B591-083C-FB0AF8D8939A}"/>
              </a:ext>
            </a:extLst>
          </p:cNvPr>
          <p:cNvCxnSpPr>
            <a:cxnSpLocks/>
          </p:cNvCxnSpPr>
          <p:nvPr/>
        </p:nvCxnSpPr>
        <p:spPr>
          <a:xfrm flipH="1">
            <a:off x="2447155" y="4199609"/>
            <a:ext cx="720174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730A2DF-0BEB-A1FB-D43F-370F94DAFBA4}"/>
              </a:ext>
            </a:extLst>
          </p:cNvPr>
          <p:cNvCxnSpPr>
            <a:cxnSpLocks/>
          </p:cNvCxnSpPr>
          <p:nvPr/>
        </p:nvCxnSpPr>
        <p:spPr>
          <a:xfrm flipH="1">
            <a:off x="2447155" y="5353335"/>
            <a:ext cx="7201741" cy="17661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9D605F7-88C4-D766-ECA2-29DF73F5285C}"/>
              </a:ext>
            </a:extLst>
          </p:cNvPr>
          <p:cNvSpPr txBox="1"/>
          <p:nvPr/>
        </p:nvSpPr>
        <p:spPr>
          <a:xfrm>
            <a:off x="2426132" y="5525467"/>
            <a:ext cx="1198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4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C67D92-B357-4BB8-94A4-55BB73701F11}"/>
              </a:ext>
            </a:extLst>
          </p:cNvPr>
          <p:cNvSpPr txBox="1"/>
          <p:nvPr/>
        </p:nvSpPr>
        <p:spPr>
          <a:xfrm>
            <a:off x="2344132" y="5490609"/>
            <a:ext cx="88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600" dirty="0">
                <a:solidFill>
                  <a:schemeClr val="accent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C5EC83-715E-5FD2-A257-C0E8BF63778A}"/>
              </a:ext>
            </a:extLst>
          </p:cNvPr>
          <p:cNvSpPr txBox="1">
            <a:spLocks/>
          </p:cNvSpPr>
          <p:nvPr/>
        </p:nvSpPr>
        <p:spPr>
          <a:xfrm>
            <a:off x="4226705" y="5624721"/>
            <a:ext cx="3770489" cy="900000"/>
          </a:xfrm>
          <a:prstGeom prst="rect">
            <a:avLst/>
          </a:prstGeom>
          <a:scene3d>
            <a:camera prst="orthographicFront"/>
            <a:lightRig rig="balanced" dir="t"/>
          </a:scene3d>
          <a:sp3d/>
        </p:spPr>
        <p:txBody>
          <a:bodyPr vert="horz" lIns="91440" tIns="45720" rIns="91440" bIns="45720" rtlCol="0" anchor="ctr">
            <a:sp3d extrusionH="762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spc="300" dirty="0">
                <a:solidFill>
                  <a:srgbClr val="FFFFFF"/>
                </a:solidFill>
                <a:effectLst>
                  <a:outerShdw blurRad="88900" dist="114300" dir="13500000" algn="br" rotWithShape="0">
                    <a:prstClr val="black">
                      <a:alpha val="30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项目总结</a:t>
            </a:r>
            <a:endParaRPr kumimoji="0" lang="zh-CN" altLang="en-US" sz="4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dist="114300" dir="13500000" algn="br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j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35C5516-4952-6187-E4BB-9AD13A43C969}"/>
              </a:ext>
            </a:extLst>
          </p:cNvPr>
          <p:cNvCxnSpPr>
            <a:cxnSpLocks/>
          </p:cNvCxnSpPr>
          <p:nvPr/>
        </p:nvCxnSpPr>
        <p:spPr>
          <a:xfrm flipH="1">
            <a:off x="2447155" y="6542382"/>
            <a:ext cx="7201741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F82C2B0-C955-492C-4BAB-C11E56182EB7}"/>
              </a:ext>
            </a:extLst>
          </p:cNvPr>
          <p:cNvGrpSpPr/>
          <p:nvPr/>
        </p:nvGrpSpPr>
        <p:grpSpPr>
          <a:xfrm>
            <a:off x="334476" y="319832"/>
            <a:ext cx="3647720" cy="327382"/>
            <a:chOff x="761973" y="465605"/>
            <a:chExt cx="3647720" cy="32738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DD4D87-946F-77CD-D105-6BDB3E28FEBD}"/>
                </a:ext>
              </a:extLst>
            </p:cNvPr>
            <p:cNvSpPr txBox="1"/>
            <p:nvPr/>
          </p:nvSpPr>
          <p:spPr>
            <a:xfrm>
              <a:off x="761973" y="473695"/>
              <a:ext cx="2829429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j-ea"/>
                  <a:ea typeface="+mj-ea"/>
                </a:rPr>
                <a:t>媒体库管理系统设计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263F2E9-0B4B-E685-CFF3-0441A4ADA9F6}"/>
                </a:ext>
              </a:extLst>
            </p:cNvPr>
            <p:cNvSpPr/>
            <p:nvPr/>
          </p:nvSpPr>
          <p:spPr>
            <a:xfrm>
              <a:off x="3488274" y="558516"/>
              <a:ext cx="36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EDAA0DB-C6B1-4802-C168-49C8D42F5A14}"/>
                </a:ext>
              </a:extLst>
            </p:cNvPr>
            <p:cNvSpPr txBox="1"/>
            <p:nvPr userDrawn="1"/>
          </p:nvSpPr>
          <p:spPr>
            <a:xfrm>
              <a:off x="3469299" y="465605"/>
              <a:ext cx="940394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n-lt"/>
                  <a:ea typeface="+mn-ea"/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4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6784F-AFC8-10B7-BEF9-80F67A5359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30938" y="2486729"/>
            <a:ext cx="5961062" cy="1200329"/>
          </a:xfrm>
          <a:scene3d>
            <a:camera prst="orthographicFront"/>
            <a:lightRig rig="balanced" dir="t"/>
          </a:scene3d>
          <a:sp3d/>
        </p:spPr>
        <p:txBody>
          <a:bodyPr>
            <a:sp3d extrusionH="762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dist="114300" dir="13500000" algn="br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j-cs"/>
              </a:rPr>
              <a:t>课题背景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2286E0-104C-EB10-E407-04C640E2470C}"/>
              </a:ext>
            </a:extLst>
          </p:cNvPr>
          <p:cNvSpPr txBox="1"/>
          <p:nvPr/>
        </p:nvSpPr>
        <p:spPr>
          <a:xfrm>
            <a:off x="3024877" y="1029630"/>
            <a:ext cx="252248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9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1</a:t>
            </a:r>
            <a:endParaRPr kumimoji="0" lang="zh-CN" altLang="en-US" sz="239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1665D7-4F6E-0FB7-C6C9-569D94977C29}"/>
              </a:ext>
            </a:extLst>
          </p:cNvPr>
          <p:cNvSpPr txBox="1"/>
          <p:nvPr/>
        </p:nvSpPr>
        <p:spPr>
          <a:xfrm>
            <a:off x="2842932" y="877230"/>
            <a:ext cx="252248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9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1</a:t>
            </a:r>
            <a:endParaRPr kumimoji="0" lang="zh-CN" altLang="en-US" sz="239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59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E0A2B7E4-9587-1321-C5C2-DC741B73EA97}"/>
              </a:ext>
            </a:extLst>
          </p:cNvPr>
          <p:cNvSpPr/>
          <p:nvPr/>
        </p:nvSpPr>
        <p:spPr>
          <a:xfrm rot="19472992">
            <a:off x="5818379" y="2887132"/>
            <a:ext cx="321131" cy="494585"/>
          </a:xfrm>
          <a:custGeom>
            <a:avLst/>
            <a:gdLst>
              <a:gd name="connsiteX0" fmla="*/ 0 w 574040"/>
              <a:gd name="connsiteY0" fmla="*/ 287020 h 579120"/>
              <a:gd name="connsiteX1" fmla="*/ 287020 w 574040"/>
              <a:gd name="connsiteY1" fmla="*/ 0 h 579120"/>
              <a:gd name="connsiteX2" fmla="*/ 574040 w 574040"/>
              <a:gd name="connsiteY2" fmla="*/ 287020 h 579120"/>
              <a:gd name="connsiteX3" fmla="*/ 430530 w 574040"/>
              <a:gd name="connsiteY3" fmla="*/ 287020 h 579120"/>
              <a:gd name="connsiteX4" fmla="*/ 430530 w 574040"/>
              <a:gd name="connsiteY4" fmla="*/ 579120 h 579120"/>
              <a:gd name="connsiteX5" fmla="*/ 143510 w 574040"/>
              <a:gd name="connsiteY5" fmla="*/ 579120 h 579120"/>
              <a:gd name="connsiteX6" fmla="*/ 143510 w 574040"/>
              <a:gd name="connsiteY6" fmla="*/ 287020 h 579120"/>
              <a:gd name="connsiteX7" fmla="*/ 0 w 574040"/>
              <a:gd name="connsiteY7" fmla="*/ 287020 h 579120"/>
              <a:gd name="connsiteX0" fmla="*/ 0 w 574040"/>
              <a:gd name="connsiteY0" fmla="*/ 287020 h 579120"/>
              <a:gd name="connsiteX1" fmla="*/ 287020 w 574040"/>
              <a:gd name="connsiteY1" fmla="*/ 0 h 579120"/>
              <a:gd name="connsiteX2" fmla="*/ 574040 w 574040"/>
              <a:gd name="connsiteY2" fmla="*/ 287020 h 579120"/>
              <a:gd name="connsiteX3" fmla="*/ 430530 w 574040"/>
              <a:gd name="connsiteY3" fmla="*/ 287020 h 579120"/>
              <a:gd name="connsiteX4" fmla="*/ 430530 w 574040"/>
              <a:gd name="connsiteY4" fmla="*/ 579120 h 579120"/>
              <a:gd name="connsiteX5" fmla="*/ 143510 w 574040"/>
              <a:gd name="connsiteY5" fmla="*/ 579120 h 579120"/>
              <a:gd name="connsiteX6" fmla="*/ 215900 w 574040"/>
              <a:gd name="connsiteY6" fmla="*/ 287020 h 579120"/>
              <a:gd name="connsiteX7" fmla="*/ 0 w 574040"/>
              <a:gd name="connsiteY7" fmla="*/ 287020 h 579120"/>
              <a:gd name="connsiteX0" fmla="*/ 0 w 574040"/>
              <a:gd name="connsiteY0" fmla="*/ 287020 h 579120"/>
              <a:gd name="connsiteX1" fmla="*/ 287020 w 574040"/>
              <a:gd name="connsiteY1" fmla="*/ 0 h 579120"/>
              <a:gd name="connsiteX2" fmla="*/ 574040 w 574040"/>
              <a:gd name="connsiteY2" fmla="*/ 287020 h 579120"/>
              <a:gd name="connsiteX3" fmla="*/ 354330 w 574040"/>
              <a:gd name="connsiteY3" fmla="*/ 292735 h 579120"/>
              <a:gd name="connsiteX4" fmla="*/ 430530 w 574040"/>
              <a:gd name="connsiteY4" fmla="*/ 579120 h 579120"/>
              <a:gd name="connsiteX5" fmla="*/ 143510 w 574040"/>
              <a:gd name="connsiteY5" fmla="*/ 579120 h 579120"/>
              <a:gd name="connsiteX6" fmla="*/ 215900 w 574040"/>
              <a:gd name="connsiteY6" fmla="*/ 287020 h 579120"/>
              <a:gd name="connsiteX7" fmla="*/ 0 w 574040"/>
              <a:gd name="connsiteY7" fmla="*/ 287020 h 579120"/>
              <a:gd name="connsiteX0" fmla="*/ 0 w 574040"/>
              <a:gd name="connsiteY0" fmla="*/ 287020 h 579120"/>
              <a:gd name="connsiteX1" fmla="*/ 287020 w 574040"/>
              <a:gd name="connsiteY1" fmla="*/ 0 h 579120"/>
              <a:gd name="connsiteX2" fmla="*/ 574040 w 574040"/>
              <a:gd name="connsiteY2" fmla="*/ 287020 h 579120"/>
              <a:gd name="connsiteX3" fmla="*/ 354330 w 574040"/>
              <a:gd name="connsiteY3" fmla="*/ 292735 h 579120"/>
              <a:gd name="connsiteX4" fmla="*/ 430530 w 574040"/>
              <a:gd name="connsiteY4" fmla="*/ 579120 h 579120"/>
              <a:gd name="connsiteX5" fmla="*/ 143510 w 574040"/>
              <a:gd name="connsiteY5" fmla="*/ 579120 h 579120"/>
              <a:gd name="connsiteX6" fmla="*/ 215900 w 574040"/>
              <a:gd name="connsiteY6" fmla="*/ 287020 h 579120"/>
              <a:gd name="connsiteX7" fmla="*/ 0 w 574040"/>
              <a:gd name="connsiteY7" fmla="*/ 287020 h 579120"/>
              <a:gd name="connsiteX0" fmla="*/ 0 w 574040"/>
              <a:gd name="connsiteY0" fmla="*/ 287020 h 579120"/>
              <a:gd name="connsiteX1" fmla="*/ 287020 w 574040"/>
              <a:gd name="connsiteY1" fmla="*/ 0 h 579120"/>
              <a:gd name="connsiteX2" fmla="*/ 574040 w 574040"/>
              <a:gd name="connsiteY2" fmla="*/ 287020 h 579120"/>
              <a:gd name="connsiteX3" fmla="*/ 354330 w 574040"/>
              <a:gd name="connsiteY3" fmla="*/ 292735 h 579120"/>
              <a:gd name="connsiteX4" fmla="*/ 430530 w 574040"/>
              <a:gd name="connsiteY4" fmla="*/ 579120 h 579120"/>
              <a:gd name="connsiteX5" fmla="*/ 204470 w 574040"/>
              <a:gd name="connsiteY5" fmla="*/ 579120 h 579120"/>
              <a:gd name="connsiteX6" fmla="*/ 215900 w 574040"/>
              <a:gd name="connsiteY6" fmla="*/ 287020 h 579120"/>
              <a:gd name="connsiteX7" fmla="*/ 0 w 574040"/>
              <a:gd name="connsiteY7" fmla="*/ 287020 h 579120"/>
              <a:gd name="connsiteX0" fmla="*/ 0 w 574040"/>
              <a:gd name="connsiteY0" fmla="*/ 287020 h 579120"/>
              <a:gd name="connsiteX1" fmla="*/ 287020 w 574040"/>
              <a:gd name="connsiteY1" fmla="*/ 0 h 579120"/>
              <a:gd name="connsiteX2" fmla="*/ 574040 w 574040"/>
              <a:gd name="connsiteY2" fmla="*/ 287020 h 579120"/>
              <a:gd name="connsiteX3" fmla="*/ 354330 w 574040"/>
              <a:gd name="connsiteY3" fmla="*/ 292735 h 579120"/>
              <a:gd name="connsiteX4" fmla="*/ 430530 w 574040"/>
              <a:gd name="connsiteY4" fmla="*/ 579120 h 579120"/>
              <a:gd name="connsiteX5" fmla="*/ 213995 w 574040"/>
              <a:gd name="connsiteY5" fmla="*/ 579120 h 579120"/>
              <a:gd name="connsiteX6" fmla="*/ 215900 w 574040"/>
              <a:gd name="connsiteY6" fmla="*/ 287020 h 579120"/>
              <a:gd name="connsiteX7" fmla="*/ 0 w 574040"/>
              <a:gd name="connsiteY7" fmla="*/ 287020 h 579120"/>
              <a:gd name="connsiteX0" fmla="*/ 0 w 574040"/>
              <a:gd name="connsiteY0" fmla="*/ 287020 h 581025"/>
              <a:gd name="connsiteX1" fmla="*/ 287020 w 574040"/>
              <a:gd name="connsiteY1" fmla="*/ 0 h 581025"/>
              <a:gd name="connsiteX2" fmla="*/ 574040 w 574040"/>
              <a:gd name="connsiteY2" fmla="*/ 287020 h 581025"/>
              <a:gd name="connsiteX3" fmla="*/ 354330 w 574040"/>
              <a:gd name="connsiteY3" fmla="*/ 292735 h 581025"/>
              <a:gd name="connsiteX4" fmla="*/ 430530 w 574040"/>
              <a:gd name="connsiteY4" fmla="*/ 579120 h 581025"/>
              <a:gd name="connsiteX5" fmla="*/ 212090 w 574040"/>
              <a:gd name="connsiteY5" fmla="*/ 581025 h 581025"/>
              <a:gd name="connsiteX6" fmla="*/ 215900 w 574040"/>
              <a:gd name="connsiteY6" fmla="*/ 287020 h 581025"/>
              <a:gd name="connsiteX7" fmla="*/ 0 w 574040"/>
              <a:gd name="connsiteY7" fmla="*/ 287020 h 581025"/>
              <a:gd name="connsiteX0" fmla="*/ 0 w 574040"/>
              <a:gd name="connsiteY0" fmla="*/ 287020 h 584835"/>
              <a:gd name="connsiteX1" fmla="*/ 287020 w 574040"/>
              <a:gd name="connsiteY1" fmla="*/ 0 h 584835"/>
              <a:gd name="connsiteX2" fmla="*/ 574040 w 574040"/>
              <a:gd name="connsiteY2" fmla="*/ 287020 h 584835"/>
              <a:gd name="connsiteX3" fmla="*/ 354330 w 574040"/>
              <a:gd name="connsiteY3" fmla="*/ 292735 h 584835"/>
              <a:gd name="connsiteX4" fmla="*/ 361950 w 574040"/>
              <a:gd name="connsiteY4" fmla="*/ 584835 h 584835"/>
              <a:gd name="connsiteX5" fmla="*/ 212090 w 574040"/>
              <a:gd name="connsiteY5" fmla="*/ 581025 h 584835"/>
              <a:gd name="connsiteX6" fmla="*/ 215900 w 574040"/>
              <a:gd name="connsiteY6" fmla="*/ 287020 h 584835"/>
              <a:gd name="connsiteX7" fmla="*/ 0 w 574040"/>
              <a:gd name="connsiteY7" fmla="*/ 287020 h 584835"/>
              <a:gd name="connsiteX0" fmla="*/ 0 w 574040"/>
              <a:gd name="connsiteY0" fmla="*/ 287020 h 584835"/>
              <a:gd name="connsiteX1" fmla="*/ 287020 w 574040"/>
              <a:gd name="connsiteY1" fmla="*/ 0 h 584835"/>
              <a:gd name="connsiteX2" fmla="*/ 574040 w 574040"/>
              <a:gd name="connsiteY2" fmla="*/ 287020 h 584835"/>
              <a:gd name="connsiteX3" fmla="*/ 354330 w 574040"/>
              <a:gd name="connsiteY3" fmla="*/ 292735 h 584835"/>
              <a:gd name="connsiteX4" fmla="*/ 356235 w 574040"/>
              <a:gd name="connsiteY4" fmla="*/ 584835 h 584835"/>
              <a:gd name="connsiteX5" fmla="*/ 212090 w 574040"/>
              <a:gd name="connsiteY5" fmla="*/ 581025 h 584835"/>
              <a:gd name="connsiteX6" fmla="*/ 215900 w 574040"/>
              <a:gd name="connsiteY6" fmla="*/ 287020 h 584835"/>
              <a:gd name="connsiteX7" fmla="*/ 0 w 574040"/>
              <a:gd name="connsiteY7" fmla="*/ 287020 h 584835"/>
              <a:gd name="connsiteX0" fmla="*/ 0 w 574040"/>
              <a:gd name="connsiteY0" fmla="*/ 287020 h 584835"/>
              <a:gd name="connsiteX1" fmla="*/ 287020 w 574040"/>
              <a:gd name="connsiteY1" fmla="*/ 0 h 584835"/>
              <a:gd name="connsiteX2" fmla="*/ 574040 w 574040"/>
              <a:gd name="connsiteY2" fmla="*/ 287020 h 584835"/>
              <a:gd name="connsiteX3" fmla="*/ 354330 w 574040"/>
              <a:gd name="connsiteY3" fmla="*/ 292735 h 584835"/>
              <a:gd name="connsiteX4" fmla="*/ 356235 w 574040"/>
              <a:gd name="connsiteY4" fmla="*/ 584835 h 584835"/>
              <a:gd name="connsiteX5" fmla="*/ 217805 w 574040"/>
              <a:gd name="connsiteY5" fmla="*/ 581025 h 584835"/>
              <a:gd name="connsiteX6" fmla="*/ 215900 w 574040"/>
              <a:gd name="connsiteY6" fmla="*/ 287020 h 584835"/>
              <a:gd name="connsiteX7" fmla="*/ 0 w 574040"/>
              <a:gd name="connsiteY7" fmla="*/ 287020 h 584835"/>
              <a:gd name="connsiteX0" fmla="*/ 0 w 497840"/>
              <a:gd name="connsiteY0" fmla="*/ 319405 h 584835"/>
              <a:gd name="connsiteX1" fmla="*/ 210820 w 497840"/>
              <a:gd name="connsiteY1" fmla="*/ 0 h 584835"/>
              <a:gd name="connsiteX2" fmla="*/ 497840 w 497840"/>
              <a:gd name="connsiteY2" fmla="*/ 287020 h 584835"/>
              <a:gd name="connsiteX3" fmla="*/ 278130 w 497840"/>
              <a:gd name="connsiteY3" fmla="*/ 292735 h 584835"/>
              <a:gd name="connsiteX4" fmla="*/ 280035 w 497840"/>
              <a:gd name="connsiteY4" fmla="*/ 584835 h 584835"/>
              <a:gd name="connsiteX5" fmla="*/ 141605 w 497840"/>
              <a:gd name="connsiteY5" fmla="*/ 581025 h 584835"/>
              <a:gd name="connsiteX6" fmla="*/ 139700 w 497840"/>
              <a:gd name="connsiteY6" fmla="*/ 287020 h 584835"/>
              <a:gd name="connsiteX7" fmla="*/ 0 w 497840"/>
              <a:gd name="connsiteY7" fmla="*/ 319405 h 584835"/>
              <a:gd name="connsiteX0" fmla="*/ 0 w 398780"/>
              <a:gd name="connsiteY0" fmla="*/ 319405 h 584835"/>
              <a:gd name="connsiteX1" fmla="*/ 210820 w 398780"/>
              <a:gd name="connsiteY1" fmla="*/ 0 h 584835"/>
              <a:gd name="connsiteX2" fmla="*/ 398780 w 398780"/>
              <a:gd name="connsiteY2" fmla="*/ 336550 h 584835"/>
              <a:gd name="connsiteX3" fmla="*/ 278130 w 398780"/>
              <a:gd name="connsiteY3" fmla="*/ 292735 h 584835"/>
              <a:gd name="connsiteX4" fmla="*/ 280035 w 398780"/>
              <a:gd name="connsiteY4" fmla="*/ 584835 h 584835"/>
              <a:gd name="connsiteX5" fmla="*/ 141605 w 398780"/>
              <a:gd name="connsiteY5" fmla="*/ 581025 h 584835"/>
              <a:gd name="connsiteX6" fmla="*/ 139700 w 398780"/>
              <a:gd name="connsiteY6" fmla="*/ 287020 h 584835"/>
              <a:gd name="connsiteX7" fmla="*/ 0 w 398780"/>
              <a:gd name="connsiteY7" fmla="*/ 319405 h 584835"/>
              <a:gd name="connsiteX0" fmla="*/ 0 w 379730"/>
              <a:gd name="connsiteY0" fmla="*/ 342265 h 584835"/>
              <a:gd name="connsiteX1" fmla="*/ 191770 w 379730"/>
              <a:gd name="connsiteY1" fmla="*/ 0 h 584835"/>
              <a:gd name="connsiteX2" fmla="*/ 379730 w 379730"/>
              <a:gd name="connsiteY2" fmla="*/ 336550 h 584835"/>
              <a:gd name="connsiteX3" fmla="*/ 259080 w 379730"/>
              <a:gd name="connsiteY3" fmla="*/ 292735 h 584835"/>
              <a:gd name="connsiteX4" fmla="*/ 260985 w 379730"/>
              <a:gd name="connsiteY4" fmla="*/ 584835 h 584835"/>
              <a:gd name="connsiteX5" fmla="*/ 122555 w 379730"/>
              <a:gd name="connsiteY5" fmla="*/ 581025 h 584835"/>
              <a:gd name="connsiteX6" fmla="*/ 120650 w 379730"/>
              <a:gd name="connsiteY6" fmla="*/ 287020 h 584835"/>
              <a:gd name="connsiteX7" fmla="*/ 0 w 379730"/>
              <a:gd name="connsiteY7" fmla="*/ 342265 h 584835"/>
              <a:gd name="connsiteX0" fmla="*/ 0 w 379730"/>
              <a:gd name="connsiteY0" fmla="*/ 342265 h 584835"/>
              <a:gd name="connsiteX1" fmla="*/ 191770 w 379730"/>
              <a:gd name="connsiteY1" fmla="*/ 0 h 584835"/>
              <a:gd name="connsiteX2" fmla="*/ 379730 w 379730"/>
              <a:gd name="connsiteY2" fmla="*/ 336550 h 584835"/>
              <a:gd name="connsiteX3" fmla="*/ 259080 w 379730"/>
              <a:gd name="connsiteY3" fmla="*/ 292735 h 584835"/>
              <a:gd name="connsiteX4" fmla="*/ 260985 w 379730"/>
              <a:gd name="connsiteY4" fmla="*/ 584835 h 584835"/>
              <a:gd name="connsiteX5" fmla="*/ 122555 w 379730"/>
              <a:gd name="connsiteY5" fmla="*/ 581025 h 584835"/>
              <a:gd name="connsiteX6" fmla="*/ 147320 w 379730"/>
              <a:gd name="connsiteY6" fmla="*/ 285115 h 584835"/>
              <a:gd name="connsiteX7" fmla="*/ 0 w 379730"/>
              <a:gd name="connsiteY7" fmla="*/ 342265 h 584835"/>
              <a:gd name="connsiteX0" fmla="*/ 0 w 379730"/>
              <a:gd name="connsiteY0" fmla="*/ 342265 h 584835"/>
              <a:gd name="connsiteX1" fmla="*/ 191770 w 379730"/>
              <a:gd name="connsiteY1" fmla="*/ 0 h 584835"/>
              <a:gd name="connsiteX2" fmla="*/ 379730 w 379730"/>
              <a:gd name="connsiteY2" fmla="*/ 336550 h 584835"/>
              <a:gd name="connsiteX3" fmla="*/ 259080 w 379730"/>
              <a:gd name="connsiteY3" fmla="*/ 292735 h 584835"/>
              <a:gd name="connsiteX4" fmla="*/ 260985 w 379730"/>
              <a:gd name="connsiteY4" fmla="*/ 584835 h 584835"/>
              <a:gd name="connsiteX5" fmla="*/ 139700 w 379730"/>
              <a:gd name="connsiteY5" fmla="*/ 582930 h 584835"/>
              <a:gd name="connsiteX6" fmla="*/ 147320 w 379730"/>
              <a:gd name="connsiteY6" fmla="*/ 285115 h 584835"/>
              <a:gd name="connsiteX7" fmla="*/ 0 w 379730"/>
              <a:gd name="connsiteY7" fmla="*/ 342265 h 584835"/>
              <a:gd name="connsiteX0" fmla="*/ 0 w 379730"/>
              <a:gd name="connsiteY0" fmla="*/ 342265 h 584835"/>
              <a:gd name="connsiteX1" fmla="*/ 191770 w 379730"/>
              <a:gd name="connsiteY1" fmla="*/ 0 h 584835"/>
              <a:gd name="connsiteX2" fmla="*/ 379730 w 379730"/>
              <a:gd name="connsiteY2" fmla="*/ 336550 h 584835"/>
              <a:gd name="connsiteX3" fmla="*/ 259080 w 379730"/>
              <a:gd name="connsiteY3" fmla="*/ 292735 h 584835"/>
              <a:gd name="connsiteX4" fmla="*/ 260985 w 379730"/>
              <a:gd name="connsiteY4" fmla="*/ 584835 h 584835"/>
              <a:gd name="connsiteX5" fmla="*/ 145415 w 379730"/>
              <a:gd name="connsiteY5" fmla="*/ 582930 h 584835"/>
              <a:gd name="connsiteX6" fmla="*/ 147320 w 379730"/>
              <a:gd name="connsiteY6" fmla="*/ 285115 h 584835"/>
              <a:gd name="connsiteX7" fmla="*/ 0 w 379730"/>
              <a:gd name="connsiteY7" fmla="*/ 342265 h 584835"/>
              <a:gd name="connsiteX0" fmla="*/ 0 w 379730"/>
              <a:gd name="connsiteY0" fmla="*/ 342265 h 584835"/>
              <a:gd name="connsiteX1" fmla="*/ 191770 w 379730"/>
              <a:gd name="connsiteY1" fmla="*/ 0 h 584835"/>
              <a:gd name="connsiteX2" fmla="*/ 379730 w 379730"/>
              <a:gd name="connsiteY2" fmla="*/ 336550 h 584835"/>
              <a:gd name="connsiteX3" fmla="*/ 259080 w 379730"/>
              <a:gd name="connsiteY3" fmla="*/ 292735 h 584835"/>
              <a:gd name="connsiteX4" fmla="*/ 251460 w 379730"/>
              <a:gd name="connsiteY4" fmla="*/ 584835 h 584835"/>
              <a:gd name="connsiteX5" fmla="*/ 145415 w 379730"/>
              <a:gd name="connsiteY5" fmla="*/ 582930 h 584835"/>
              <a:gd name="connsiteX6" fmla="*/ 147320 w 379730"/>
              <a:gd name="connsiteY6" fmla="*/ 285115 h 584835"/>
              <a:gd name="connsiteX7" fmla="*/ 0 w 379730"/>
              <a:gd name="connsiteY7" fmla="*/ 342265 h 584835"/>
              <a:gd name="connsiteX0" fmla="*/ 0 w 379730"/>
              <a:gd name="connsiteY0" fmla="*/ 342265 h 584835"/>
              <a:gd name="connsiteX1" fmla="*/ 191770 w 379730"/>
              <a:gd name="connsiteY1" fmla="*/ 0 h 584835"/>
              <a:gd name="connsiteX2" fmla="*/ 379730 w 379730"/>
              <a:gd name="connsiteY2" fmla="*/ 336550 h 584835"/>
              <a:gd name="connsiteX3" fmla="*/ 243840 w 379730"/>
              <a:gd name="connsiteY3" fmla="*/ 290830 h 584835"/>
              <a:gd name="connsiteX4" fmla="*/ 251460 w 379730"/>
              <a:gd name="connsiteY4" fmla="*/ 584835 h 584835"/>
              <a:gd name="connsiteX5" fmla="*/ 145415 w 379730"/>
              <a:gd name="connsiteY5" fmla="*/ 582930 h 584835"/>
              <a:gd name="connsiteX6" fmla="*/ 147320 w 379730"/>
              <a:gd name="connsiteY6" fmla="*/ 285115 h 584835"/>
              <a:gd name="connsiteX7" fmla="*/ 0 w 379730"/>
              <a:gd name="connsiteY7" fmla="*/ 342265 h 584835"/>
              <a:gd name="connsiteX0" fmla="*/ 0 w 379730"/>
              <a:gd name="connsiteY0" fmla="*/ 342265 h 588645"/>
              <a:gd name="connsiteX1" fmla="*/ 191770 w 379730"/>
              <a:gd name="connsiteY1" fmla="*/ 0 h 588645"/>
              <a:gd name="connsiteX2" fmla="*/ 379730 w 379730"/>
              <a:gd name="connsiteY2" fmla="*/ 336550 h 588645"/>
              <a:gd name="connsiteX3" fmla="*/ 243840 w 379730"/>
              <a:gd name="connsiteY3" fmla="*/ 290830 h 588645"/>
              <a:gd name="connsiteX4" fmla="*/ 238125 w 379730"/>
              <a:gd name="connsiteY4" fmla="*/ 588645 h 588645"/>
              <a:gd name="connsiteX5" fmla="*/ 145415 w 379730"/>
              <a:gd name="connsiteY5" fmla="*/ 582930 h 588645"/>
              <a:gd name="connsiteX6" fmla="*/ 147320 w 379730"/>
              <a:gd name="connsiteY6" fmla="*/ 285115 h 588645"/>
              <a:gd name="connsiteX7" fmla="*/ 0 w 379730"/>
              <a:gd name="connsiteY7" fmla="*/ 342265 h 588645"/>
              <a:gd name="connsiteX0" fmla="*/ 0 w 379730"/>
              <a:gd name="connsiteY0" fmla="*/ 342265 h 584835"/>
              <a:gd name="connsiteX1" fmla="*/ 191770 w 379730"/>
              <a:gd name="connsiteY1" fmla="*/ 0 h 584835"/>
              <a:gd name="connsiteX2" fmla="*/ 379730 w 379730"/>
              <a:gd name="connsiteY2" fmla="*/ 336550 h 584835"/>
              <a:gd name="connsiteX3" fmla="*/ 243840 w 379730"/>
              <a:gd name="connsiteY3" fmla="*/ 290830 h 584835"/>
              <a:gd name="connsiteX4" fmla="*/ 238125 w 379730"/>
              <a:gd name="connsiteY4" fmla="*/ 584835 h 584835"/>
              <a:gd name="connsiteX5" fmla="*/ 145415 w 379730"/>
              <a:gd name="connsiteY5" fmla="*/ 582930 h 584835"/>
              <a:gd name="connsiteX6" fmla="*/ 147320 w 379730"/>
              <a:gd name="connsiteY6" fmla="*/ 285115 h 584835"/>
              <a:gd name="connsiteX7" fmla="*/ 0 w 379730"/>
              <a:gd name="connsiteY7" fmla="*/ 342265 h 584835"/>
              <a:gd name="connsiteX0" fmla="*/ 0 w 379730"/>
              <a:gd name="connsiteY0" fmla="*/ 342265 h 584835"/>
              <a:gd name="connsiteX1" fmla="*/ 191770 w 379730"/>
              <a:gd name="connsiteY1" fmla="*/ 0 h 584835"/>
              <a:gd name="connsiteX2" fmla="*/ 379730 w 379730"/>
              <a:gd name="connsiteY2" fmla="*/ 336550 h 584835"/>
              <a:gd name="connsiteX3" fmla="*/ 236220 w 379730"/>
              <a:gd name="connsiteY3" fmla="*/ 288925 h 584835"/>
              <a:gd name="connsiteX4" fmla="*/ 238125 w 379730"/>
              <a:gd name="connsiteY4" fmla="*/ 584835 h 584835"/>
              <a:gd name="connsiteX5" fmla="*/ 145415 w 379730"/>
              <a:gd name="connsiteY5" fmla="*/ 582930 h 584835"/>
              <a:gd name="connsiteX6" fmla="*/ 147320 w 379730"/>
              <a:gd name="connsiteY6" fmla="*/ 285115 h 584835"/>
              <a:gd name="connsiteX7" fmla="*/ 0 w 379730"/>
              <a:gd name="connsiteY7" fmla="*/ 342265 h 58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730" h="584835">
                <a:moveTo>
                  <a:pt x="0" y="342265"/>
                </a:moveTo>
                <a:lnTo>
                  <a:pt x="191770" y="0"/>
                </a:lnTo>
                <a:lnTo>
                  <a:pt x="379730" y="336550"/>
                </a:lnTo>
                <a:lnTo>
                  <a:pt x="236220" y="288925"/>
                </a:lnTo>
                <a:lnTo>
                  <a:pt x="238125" y="584835"/>
                </a:lnTo>
                <a:lnTo>
                  <a:pt x="145415" y="582930"/>
                </a:lnTo>
                <a:lnTo>
                  <a:pt x="147320" y="285115"/>
                </a:lnTo>
                <a:lnTo>
                  <a:pt x="0" y="342265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D376AE-747B-1283-9CFD-52273AECC982}"/>
              </a:ext>
            </a:extLst>
          </p:cNvPr>
          <p:cNvGrpSpPr/>
          <p:nvPr/>
        </p:nvGrpSpPr>
        <p:grpSpPr>
          <a:xfrm>
            <a:off x="230516" y="875674"/>
            <a:ext cx="5775960" cy="2050901"/>
            <a:chOff x="2788920" y="1234440"/>
            <a:chExt cx="5775960" cy="2050901"/>
          </a:xfrm>
          <a:effectLst>
            <a:outerShdw blurRad="88900" dist="381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0B8243D-6C39-9BE5-C98E-F37F83CA95CB}"/>
                </a:ext>
              </a:extLst>
            </p:cNvPr>
            <p:cNvSpPr/>
            <p:nvPr/>
          </p:nvSpPr>
          <p:spPr>
            <a:xfrm>
              <a:off x="8214360" y="1234440"/>
              <a:ext cx="350520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1D31D9D-DD18-B0E5-3BB6-6509BA909CAA}"/>
                </a:ext>
              </a:extLst>
            </p:cNvPr>
            <p:cNvSpPr/>
            <p:nvPr/>
          </p:nvSpPr>
          <p:spPr>
            <a:xfrm>
              <a:off x="2788920" y="1234440"/>
              <a:ext cx="5425440" cy="3657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</a:rPr>
                <a:t>问题描述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280F8EB-8F28-CDC4-5634-723DB90F18A6}"/>
                </a:ext>
              </a:extLst>
            </p:cNvPr>
            <p:cNvSpPr/>
            <p:nvPr/>
          </p:nvSpPr>
          <p:spPr>
            <a:xfrm>
              <a:off x="2788920" y="1600200"/>
              <a:ext cx="5775960" cy="16851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图书馆中的各类资料浩如烟海，种类繁多，其中包括图书、视频光盘、图画这三大类物品资料。每一类都有其独特的价值和使用需求，要是能对它们进行科学分类和管理，无疑会极大地提升使用效率与便捷度。因此就需要有一个功能完善、操作便捷的媒体库管理系统。该系统能够根据不同物品资料的特点进行分类管理，提供众多常见功能，从而便利用户和管理员的使用。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7757AE1-B281-C682-C513-3239733F7871}"/>
                </a:ext>
              </a:extLst>
            </p:cNvPr>
            <p:cNvGrpSpPr/>
            <p:nvPr/>
          </p:nvGrpSpPr>
          <p:grpSpPr>
            <a:xfrm>
              <a:off x="8250555" y="1289663"/>
              <a:ext cx="298451" cy="275634"/>
              <a:chOff x="8153401" y="1219244"/>
              <a:chExt cx="416560" cy="416560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58CB41B2-F63E-E766-076F-486D7148204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8153401" y="1427524"/>
                <a:ext cx="416560" cy="0"/>
              </a:xfrm>
              <a:prstGeom prst="line">
                <a:avLst/>
              </a:prstGeom>
              <a:ln w="25400" cap="rnd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3376249C-2DC3-6AD0-8FDF-D6B5AA0DDEC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8153401" y="1427523"/>
                <a:ext cx="416560" cy="0"/>
              </a:xfrm>
              <a:prstGeom prst="line">
                <a:avLst/>
              </a:prstGeom>
              <a:ln w="25400" cap="rnd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191CF93-1C5C-E59D-787F-55677C729C82}"/>
              </a:ext>
            </a:extLst>
          </p:cNvPr>
          <p:cNvGrpSpPr/>
          <p:nvPr/>
        </p:nvGrpSpPr>
        <p:grpSpPr>
          <a:xfrm>
            <a:off x="6185524" y="350507"/>
            <a:ext cx="5775960" cy="6090469"/>
            <a:chOff x="3083560" y="2241888"/>
            <a:chExt cx="5775960" cy="6090469"/>
          </a:xfrm>
          <a:effectLst>
            <a:outerShdw blurRad="88900" dist="381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D09BA2-89DE-9C0A-991A-15B0CD2F8017}"/>
                </a:ext>
              </a:extLst>
            </p:cNvPr>
            <p:cNvSpPr/>
            <p:nvPr/>
          </p:nvSpPr>
          <p:spPr>
            <a:xfrm>
              <a:off x="8509000" y="2241888"/>
              <a:ext cx="350520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F722393-744A-7F96-5E58-C9FED06EDFAC}"/>
                </a:ext>
              </a:extLst>
            </p:cNvPr>
            <p:cNvSpPr/>
            <p:nvPr/>
          </p:nvSpPr>
          <p:spPr>
            <a:xfrm>
              <a:off x="3083560" y="2241888"/>
              <a:ext cx="5425440" cy="3657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</a:rPr>
                <a:t>功能要求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7709FF-8F0B-2C64-F31E-850BB480B762}"/>
                </a:ext>
              </a:extLst>
            </p:cNvPr>
            <p:cNvSpPr/>
            <p:nvPr/>
          </p:nvSpPr>
          <p:spPr>
            <a:xfrm>
              <a:off x="3083560" y="2607648"/>
              <a:ext cx="5775960" cy="57247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）添加物品：主要完成图书馆三类物品信息的添加，要求编号唯一。当添加了重复的编号时，则提示数据添加重复并取消添加；当物品库已满，则提示不能再添加新的数据。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）查询物品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可按照三种方式来查询物品，分别为：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按标题查询：输入标题，输出所查询的信息，若不存在该记录，则提示“该标题不存在！”；按编号查询：输入编号，输出所查询的信息，若不存在该记录，则提示“该编号不存在！”； 按类别查询：输入类别，输出所查询的信息，若不存在记录，则提示“该类别没有物品！”；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）显示物品库：输出当前物品库中所有物品信息，每条记录占据一行。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4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）编辑物品：可根据查询结果对相应的记录进行修改，修改时注意编号的唯一性。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）删除物品：主要完成图书馆物品信息的删除。如果当前物品库为空，则提示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“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物品库为空！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”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，并返回操作；否则，输入要删除的编号，根据编号删除该物品的记录，如果该编号不在物品库中，则提示“该编号不存在”。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6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）统计信息：输出当前物品库中总物品数，以及按物品类别，统计出当前物品中各类别的物品数并显示。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7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）物品存盘：将当前程序中的物品信息存入文件中。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8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）读出物品：从文件中将物品信息读入程序。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5FD6D09-20E5-025C-45B2-874BB9E9A96C}"/>
                </a:ext>
              </a:extLst>
            </p:cNvPr>
            <p:cNvGrpSpPr/>
            <p:nvPr/>
          </p:nvGrpSpPr>
          <p:grpSpPr>
            <a:xfrm>
              <a:off x="8545195" y="2297111"/>
              <a:ext cx="298451" cy="275634"/>
              <a:chOff x="8153401" y="1219244"/>
              <a:chExt cx="416560" cy="416560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CE771A4-D1D0-6E1B-C8C9-CE2EE8CD820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8153401" y="1427524"/>
                <a:ext cx="416560" cy="0"/>
              </a:xfrm>
              <a:prstGeom prst="line">
                <a:avLst/>
              </a:prstGeom>
              <a:ln w="25400" cap="rnd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6F7996C-8AA3-3BB6-0241-A50699C1C75C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8153401" y="1427523"/>
                <a:ext cx="416560" cy="0"/>
              </a:xfrm>
              <a:prstGeom prst="line">
                <a:avLst/>
              </a:prstGeom>
              <a:ln w="25400" cap="rnd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51B5AC-F386-11B9-A4A8-B198F59AFE38}"/>
              </a:ext>
            </a:extLst>
          </p:cNvPr>
          <p:cNvGrpSpPr/>
          <p:nvPr/>
        </p:nvGrpSpPr>
        <p:grpSpPr>
          <a:xfrm>
            <a:off x="230516" y="3312857"/>
            <a:ext cx="5775960" cy="3128119"/>
            <a:chOff x="3915810" y="3342384"/>
            <a:chExt cx="5775960" cy="3128119"/>
          </a:xfrm>
          <a:effectLst>
            <a:outerShdw blurRad="88900" dist="381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85C63A4-A187-765E-9698-76DADD7046A0}"/>
                </a:ext>
              </a:extLst>
            </p:cNvPr>
            <p:cNvSpPr/>
            <p:nvPr/>
          </p:nvSpPr>
          <p:spPr>
            <a:xfrm>
              <a:off x="9341250" y="3342384"/>
              <a:ext cx="350520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F93355-EE32-951D-BA79-CD02A4579164}"/>
                </a:ext>
              </a:extLst>
            </p:cNvPr>
            <p:cNvSpPr/>
            <p:nvPr/>
          </p:nvSpPr>
          <p:spPr>
            <a:xfrm>
              <a:off x="3915810" y="3342384"/>
              <a:ext cx="5425440" cy="3657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</a:rPr>
                <a:t>问题的解决方案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0CCBAA9-29C5-22B0-71DF-CE32617F0F3A}"/>
                </a:ext>
              </a:extLst>
            </p:cNvPr>
            <p:cNvSpPr/>
            <p:nvPr/>
          </p:nvSpPr>
          <p:spPr>
            <a:xfrm>
              <a:off x="3915810" y="3708144"/>
              <a:ext cx="5775960" cy="276235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根据系统功能要求，可以将问题解决分为以下步骤：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）应用系统分析，建立该系统的功能模块框图以及界面的组织和设计；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）分析系统中的各个实体及它们之间的关系；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）根据问题描述，设计系统的类层次；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4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）完成类层次中各个类的描述；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）完成类中各个成员函数的定义；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6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）完成系统的应用模块；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7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）功能调试； 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25000"/>
                </a:lnSpc>
              </a:pP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8</a:t>
              </a:r>
              <a:r>
                <a:rPr lang="zh-CN" altLang="zh-CN" sz="1400" kern="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）完成系统总结报告。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E606F56-8D65-A174-9C4E-37827F5B1287}"/>
                </a:ext>
              </a:extLst>
            </p:cNvPr>
            <p:cNvGrpSpPr/>
            <p:nvPr/>
          </p:nvGrpSpPr>
          <p:grpSpPr>
            <a:xfrm>
              <a:off x="9377445" y="3397607"/>
              <a:ext cx="298451" cy="275634"/>
              <a:chOff x="8153401" y="1219244"/>
              <a:chExt cx="416560" cy="416560"/>
            </a:xfrm>
          </p:grpSpPr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42BC9B5F-9D52-ED41-0C16-C1EE6BE7C6C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8153401" y="1427524"/>
                <a:ext cx="416560" cy="0"/>
              </a:xfrm>
              <a:prstGeom prst="line">
                <a:avLst/>
              </a:prstGeom>
              <a:ln w="25400" cap="rnd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83D3172E-CA9C-34E5-2865-83A0F8377FE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8153401" y="1427523"/>
                <a:ext cx="416560" cy="0"/>
              </a:xfrm>
              <a:prstGeom prst="line">
                <a:avLst/>
              </a:prstGeom>
              <a:ln w="25400" cap="rnd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E8FB1BE-7DF6-7531-AAB3-D312ADB68A18}"/>
              </a:ext>
            </a:extLst>
          </p:cNvPr>
          <p:cNvGrpSpPr/>
          <p:nvPr/>
        </p:nvGrpSpPr>
        <p:grpSpPr>
          <a:xfrm>
            <a:off x="334476" y="319832"/>
            <a:ext cx="4090484" cy="327382"/>
            <a:chOff x="761973" y="465605"/>
            <a:chExt cx="4090484" cy="32738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5F5CD1C-FF14-7350-9FDF-E0F745DC0E1C}"/>
                </a:ext>
              </a:extLst>
            </p:cNvPr>
            <p:cNvSpPr txBox="1"/>
            <p:nvPr/>
          </p:nvSpPr>
          <p:spPr>
            <a:xfrm>
              <a:off x="761973" y="473695"/>
              <a:ext cx="2829429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j-ea"/>
                  <a:ea typeface="+mj-ea"/>
                </a:rPr>
                <a:t>媒体库管理系统设计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C054199-C75B-3E67-09D0-F785343B7916}"/>
                </a:ext>
              </a:extLst>
            </p:cNvPr>
            <p:cNvSpPr/>
            <p:nvPr/>
          </p:nvSpPr>
          <p:spPr>
            <a:xfrm>
              <a:off x="3488274" y="558516"/>
              <a:ext cx="36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BECE575-0420-75B5-FD71-C1F209F982F0}"/>
                </a:ext>
              </a:extLst>
            </p:cNvPr>
            <p:cNvSpPr txBox="1"/>
            <p:nvPr userDrawn="1"/>
          </p:nvSpPr>
          <p:spPr>
            <a:xfrm>
              <a:off x="3469298" y="465605"/>
              <a:ext cx="1383159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n-lt"/>
                  <a:ea typeface="+mn-ea"/>
                </a:rPr>
                <a:t>课题背景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21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20000" decel="8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8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9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by x="100000" y="100000"/>
                                      <p:from x="95000" y="95000"/>
                                      <p:to x="100000" y="100000"/>
                                    </p:animScale>
                                    <p:animEffect transition="in" filter="fade">
                                      <p:cBhvr>
                                        <p:cTn id="10" dur="79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accel="20000" decel="80000" fill="hold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14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15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  <p:from x="95000" y="95000"/>
                                      <p:to x="100000" y="100000"/>
                                    </p:animScale>
                                    <p:animEffect transition="in" filter="fade">
                                      <p:cBhvr>
                                        <p:cTn id="16" dur="79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accel="20000" decel="80000" fill="hold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58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by x="100000" y="100000"/>
                                      <p:from x="0" y="0"/>
                                      <p:to x="110000" y="110000"/>
                                    </p:animScale>
                                    <p:animScale>
                                      <p:cBhvr>
                                        <p:cTn id="20" dur="197" accel="50000" fill="hold">
                                          <p:stCondLst>
                                            <p:cond delay="15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95000" y="95000"/>
                                    </p:animScale>
                                    <p:animScale>
                                      <p:cBhvr>
                                        <p:cTn id="21" dur="395" decel="100000" fill="hold">
                                          <p:stCondLst>
                                            <p:cond delay="35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by x="100000" y="100000"/>
                                      <p:from x="95000" y="95000"/>
                                      <p:to x="100000" y="100000"/>
                                    </p:animScale>
                                    <p:animEffect transition="in" filter="fade">
                                      <p:cBhvr>
                                        <p:cTn id="22" dur="79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832A714-3ED4-9B4B-3A89-D74A5A35D5E4}"/>
              </a:ext>
            </a:extLst>
          </p:cNvPr>
          <p:cNvSpPr/>
          <p:nvPr/>
        </p:nvSpPr>
        <p:spPr>
          <a:xfrm>
            <a:off x="1260008" y="0"/>
            <a:ext cx="5117707" cy="6858000"/>
          </a:xfrm>
          <a:custGeom>
            <a:avLst/>
            <a:gdLst>
              <a:gd name="connsiteX0" fmla="*/ 0 w 5117707"/>
              <a:gd name="connsiteY0" fmla="*/ 0 h 6858000"/>
              <a:gd name="connsiteX1" fmla="*/ 2467638 w 5117707"/>
              <a:gd name="connsiteY1" fmla="*/ 0 h 6858000"/>
              <a:gd name="connsiteX2" fmla="*/ 5117707 w 5117707"/>
              <a:gd name="connsiteY2" fmla="*/ 6858000 h 6858000"/>
              <a:gd name="connsiteX3" fmla="*/ 2650069 w 51177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7707" h="6858000">
                <a:moveTo>
                  <a:pt x="0" y="0"/>
                </a:moveTo>
                <a:lnTo>
                  <a:pt x="2467638" y="0"/>
                </a:lnTo>
                <a:lnTo>
                  <a:pt x="5117707" y="6858000"/>
                </a:lnTo>
                <a:lnTo>
                  <a:pt x="2650069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96784F-AFC8-10B7-BEF9-80F67A5359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15068" y="2372089"/>
            <a:ext cx="5883414" cy="1218795"/>
          </a:xfrm>
          <a:scene3d>
            <a:camera prst="orthographicFront"/>
            <a:lightRig rig="balanced" dir="t"/>
          </a:scene3d>
          <a:sp3d/>
        </p:spPr>
        <p:txBody>
          <a:bodyPr lIns="0" tIns="0" rIns="0" bIns="0">
            <a:sp3d extrusionH="76200"/>
          </a:bodyPr>
          <a:lstStyle/>
          <a:p>
            <a:pPr algn="r"/>
            <a:r>
              <a:rPr lang="zh-CN" altLang="en-US" sz="8800" spc="300" dirty="0">
                <a:solidFill>
                  <a:schemeClr val="bg1"/>
                </a:solidFill>
                <a:effectLst>
                  <a:outerShdw blurRad="88900" dist="114300" dir="13500000" algn="br" rotWithShape="0">
                    <a:prstClr val="black">
                      <a:alpha val="30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项目分析</a:t>
            </a:r>
            <a:endParaRPr lang="zh-CN" altLang="en-US" sz="8000" dirty="0">
              <a:solidFill>
                <a:schemeClr val="bg1"/>
              </a:solidFill>
              <a:effectLst>
                <a:outerShdw blurRad="88900" dist="114300" dir="13500000" algn="br" rotWithShape="0">
                  <a:prstClr val="black">
                    <a:alpha val="30000"/>
                  </a:prst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947777-B2A0-3B1A-5161-B55C598E2411}"/>
              </a:ext>
            </a:extLst>
          </p:cNvPr>
          <p:cNvSpPr txBox="1"/>
          <p:nvPr/>
        </p:nvSpPr>
        <p:spPr>
          <a:xfrm>
            <a:off x="-393863" y="3072525"/>
            <a:ext cx="3018775" cy="3785475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10110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0011011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01010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101001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1001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2286E0-104C-EB10-E407-04C640E2470C}"/>
              </a:ext>
            </a:extLst>
          </p:cNvPr>
          <p:cNvSpPr txBox="1"/>
          <p:nvPr/>
        </p:nvSpPr>
        <p:spPr>
          <a:xfrm>
            <a:off x="2933437" y="1029630"/>
            <a:ext cx="252248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9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2</a:t>
            </a:r>
            <a:endParaRPr kumimoji="0" lang="zh-CN" altLang="en-US" sz="239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1665D7-4F6E-0FB7-C6C9-569D94977C29}"/>
              </a:ext>
            </a:extLst>
          </p:cNvPr>
          <p:cNvSpPr txBox="1"/>
          <p:nvPr/>
        </p:nvSpPr>
        <p:spPr>
          <a:xfrm>
            <a:off x="2771812" y="877230"/>
            <a:ext cx="252248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9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2</a:t>
            </a:r>
            <a:endParaRPr kumimoji="0" lang="zh-CN" altLang="en-US" sz="239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5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1A02BEF-7A87-A154-D202-566AD69D7B60}"/>
              </a:ext>
            </a:extLst>
          </p:cNvPr>
          <p:cNvSpPr/>
          <p:nvPr/>
        </p:nvSpPr>
        <p:spPr>
          <a:xfrm>
            <a:off x="1074734" y="4309907"/>
            <a:ext cx="4428000" cy="148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F3824F-B9E7-47EF-B3D6-342DB9F955C1}"/>
              </a:ext>
            </a:extLst>
          </p:cNvPr>
          <p:cNvSpPr txBox="1"/>
          <p:nvPr/>
        </p:nvSpPr>
        <p:spPr>
          <a:xfrm>
            <a:off x="1239713" y="4309907"/>
            <a:ext cx="4141768" cy="106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&gt;3. 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同时还包括文件读取和写入等数据管理功能。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C3CCDE-97F2-6101-1357-0C59931E2FA5}"/>
              </a:ext>
            </a:extLst>
          </p:cNvPr>
          <p:cNvSpPr/>
          <p:nvPr/>
        </p:nvSpPr>
        <p:spPr>
          <a:xfrm>
            <a:off x="1074734" y="1213903"/>
            <a:ext cx="4428000" cy="148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282602-39A7-83D4-5BB5-0A51F5A01181}"/>
              </a:ext>
            </a:extLst>
          </p:cNvPr>
          <p:cNvSpPr txBox="1"/>
          <p:nvPr/>
        </p:nvSpPr>
        <p:spPr>
          <a:xfrm>
            <a:off x="1198358" y="1213903"/>
            <a:ext cx="4141768" cy="140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&gt;</a:t>
            </a:r>
            <a:r>
              <a:rPr lang="en-US" altLang="zh-CN" sz="1800" b="1" dirty="0">
                <a:solidFill>
                  <a:schemeClr val="bg1"/>
                </a:solidFill>
              </a:rPr>
              <a:t>1. 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该课设要求完成对三类物品资源（图书、视频光盘、图画）的信息</a:t>
            </a:r>
            <a:r>
              <a:rPr lang="zh-CN" altLang="en-US" sz="1800" b="1" dirty="0">
                <a:solidFill>
                  <a:schemeClr val="bg1"/>
                </a:solidFill>
              </a:rPr>
              <a:t>添加、编辑、删除</a:t>
            </a:r>
            <a:r>
              <a:rPr lang="zh-CN" altLang="en-US" sz="1800" dirty="0">
                <a:solidFill>
                  <a:schemeClr val="bg1"/>
                </a:solidFill>
              </a:rPr>
              <a:t>的基础功能。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B4ECCF-158A-AE17-CDF7-AD8F9C902C7D}"/>
              </a:ext>
            </a:extLst>
          </p:cNvPr>
          <p:cNvSpPr/>
          <p:nvPr/>
        </p:nvSpPr>
        <p:spPr>
          <a:xfrm>
            <a:off x="1074734" y="2754868"/>
            <a:ext cx="4428000" cy="148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D622F4-8E20-013B-C5F3-986CEC8B5C51}"/>
              </a:ext>
            </a:extLst>
          </p:cNvPr>
          <p:cNvSpPr txBox="1"/>
          <p:nvPr/>
        </p:nvSpPr>
        <p:spPr>
          <a:xfrm>
            <a:off x="1221333" y="2771825"/>
            <a:ext cx="4081268" cy="140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&gt;2. </a:t>
            </a:r>
          </a:p>
          <a:p>
            <a:pPr>
              <a:lnSpc>
                <a:spcPct val="120000"/>
              </a:lnSpc>
            </a:pPr>
            <a:r>
              <a:rPr lang="zh-CN" altLang="zh-CN" dirty="0">
                <a:solidFill>
                  <a:schemeClr val="bg1"/>
                </a:solidFill>
              </a:rPr>
              <a:t>还有</a:t>
            </a:r>
            <a:r>
              <a:rPr lang="zh-CN" altLang="zh-CN" b="1" dirty="0">
                <a:solidFill>
                  <a:schemeClr val="bg1"/>
                </a:solidFill>
              </a:rPr>
              <a:t>显示物品库、按多种方式查找物品、统计物品资源数目</a:t>
            </a:r>
            <a:r>
              <a:rPr lang="zh-CN" altLang="zh-CN" dirty="0">
                <a:solidFill>
                  <a:schemeClr val="bg1"/>
                </a:solidFill>
              </a:rPr>
              <a:t>的信息管理功能。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DA370D-939A-97E2-C579-AE12A7A338C3}"/>
              </a:ext>
            </a:extLst>
          </p:cNvPr>
          <p:cNvSpPr txBox="1"/>
          <p:nvPr/>
        </p:nvSpPr>
        <p:spPr>
          <a:xfrm>
            <a:off x="1074734" y="671038"/>
            <a:ext cx="4575446" cy="39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根据题目要求，本课设主要的要求分析如下：</a:t>
            </a:r>
            <a:endParaRPr lang="zh-CN" altLang="zh-CN" sz="1400" b="1" kern="100" dirty="0">
              <a:solidFill>
                <a:schemeClr val="bg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41E60E-3B33-3DFF-3D1E-84354B0C1B5E}"/>
              </a:ext>
            </a:extLst>
          </p:cNvPr>
          <p:cNvSpPr txBox="1"/>
          <p:nvPr/>
        </p:nvSpPr>
        <p:spPr>
          <a:xfrm>
            <a:off x="1074734" y="5864946"/>
            <a:ext cx="6095234" cy="39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根据分析，我设计了项目的系统功能结构图（如图</a:t>
            </a:r>
            <a:r>
              <a:rPr lang="en-US" altLang="zh-CN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b="1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所示）。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246569E-5960-AC5F-D50B-6ACEAB93051E}"/>
              </a:ext>
            </a:extLst>
          </p:cNvPr>
          <p:cNvGrpSpPr/>
          <p:nvPr/>
        </p:nvGrpSpPr>
        <p:grpSpPr>
          <a:xfrm>
            <a:off x="6482011" y="1298969"/>
            <a:ext cx="5153660" cy="3224130"/>
            <a:chOff x="6463631" y="1616025"/>
            <a:chExt cx="5153660" cy="322413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E788D43-3AEA-19BA-236D-714B46669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631" y="1616025"/>
              <a:ext cx="5153660" cy="2959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4FDD982-DC9A-788A-5A5C-65922F8DB174}"/>
                </a:ext>
              </a:extLst>
            </p:cNvPr>
            <p:cNvSpPr txBox="1"/>
            <p:nvPr/>
          </p:nvSpPr>
          <p:spPr>
            <a:xfrm>
              <a:off x="6477382" y="4449214"/>
              <a:ext cx="5139909" cy="390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zh-CN" kern="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系统功能结构图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2F45015-C25C-D7DB-AD4E-5321B7BFF9AB}"/>
              </a:ext>
            </a:extLst>
          </p:cNvPr>
          <p:cNvGrpSpPr/>
          <p:nvPr/>
        </p:nvGrpSpPr>
        <p:grpSpPr>
          <a:xfrm>
            <a:off x="334476" y="319832"/>
            <a:ext cx="4090484" cy="327382"/>
            <a:chOff x="761973" y="465605"/>
            <a:chExt cx="4090484" cy="32738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EE5C287-3323-4950-6CEE-01CDE7789E98}"/>
                </a:ext>
              </a:extLst>
            </p:cNvPr>
            <p:cNvSpPr txBox="1"/>
            <p:nvPr/>
          </p:nvSpPr>
          <p:spPr>
            <a:xfrm>
              <a:off x="761973" y="473695"/>
              <a:ext cx="2829429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j-ea"/>
                  <a:ea typeface="+mj-ea"/>
                </a:rPr>
                <a:t>媒体库管理系统设计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ABFC4E0-D7D7-E661-A61F-B635D1977F6F}"/>
                </a:ext>
              </a:extLst>
            </p:cNvPr>
            <p:cNvSpPr/>
            <p:nvPr/>
          </p:nvSpPr>
          <p:spPr>
            <a:xfrm>
              <a:off x="3488274" y="558516"/>
              <a:ext cx="36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66A8FF4-7CB2-A5FA-E9B9-F7EEF0DC873C}"/>
                </a:ext>
              </a:extLst>
            </p:cNvPr>
            <p:cNvSpPr txBox="1"/>
            <p:nvPr userDrawn="1"/>
          </p:nvSpPr>
          <p:spPr>
            <a:xfrm>
              <a:off x="3469298" y="465605"/>
              <a:ext cx="1383159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n-lt"/>
                  <a:ea typeface="+mn-ea"/>
                </a:rPr>
                <a:t>项目分析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4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build="p"/>
      <p:bldP spid="8" grpId="0" animBg="1"/>
      <p:bldP spid="11" grpId="0" build="p"/>
      <p:bldP spid="2" grpId="0" animBg="1"/>
      <p:bldP spid="3" grpId="0" build="p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5DB4255-085C-B77D-7DF3-0814B1287B9D}"/>
              </a:ext>
            </a:extLst>
          </p:cNvPr>
          <p:cNvSpPr/>
          <p:nvPr/>
        </p:nvSpPr>
        <p:spPr>
          <a:xfrm>
            <a:off x="1260008" y="0"/>
            <a:ext cx="5117707" cy="6858000"/>
          </a:xfrm>
          <a:custGeom>
            <a:avLst/>
            <a:gdLst>
              <a:gd name="connsiteX0" fmla="*/ 0 w 5117707"/>
              <a:gd name="connsiteY0" fmla="*/ 0 h 6858000"/>
              <a:gd name="connsiteX1" fmla="*/ 2467638 w 5117707"/>
              <a:gd name="connsiteY1" fmla="*/ 0 h 6858000"/>
              <a:gd name="connsiteX2" fmla="*/ 5117707 w 5117707"/>
              <a:gd name="connsiteY2" fmla="*/ 6858000 h 6858000"/>
              <a:gd name="connsiteX3" fmla="*/ 2650069 w 51177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7707" h="6858000">
                <a:moveTo>
                  <a:pt x="0" y="0"/>
                </a:moveTo>
                <a:lnTo>
                  <a:pt x="2467638" y="0"/>
                </a:lnTo>
                <a:lnTo>
                  <a:pt x="5117707" y="6858000"/>
                </a:lnTo>
                <a:lnTo>
                  <a:pt x="2650069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96784F-AFC8-10B7-BEF9-80F67A5359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63815" y="1949692"/>
            <a:ext cx="4998312" cy="2215991"/>
          </a:xfrm>
          <a:scene3d>
            <a:camera prst="orthographicFront"/>
            <a:lightRig rig="balanced" dir="t"/>
          </a:scene3d>
          <a:sp3d/>
        </p:spPr>
        <p:txBody>
          <a:bodyPr lIns="0" tIns="0" rIns="0" bIns="0">
            <a:sp3d extrusionH="762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dist="114300" dir="13500000" algn="br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j-cs"/>
              </a:rPr>
              <a:t>类结构与功能设计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4D52C1-31DC-3380-5BAB-9274C5D2D2BD}"/>
              </a:ext>
            </a:extLst>
          </p:cNvPr>
          <p:cNvSpPr txBox="1"/>
          <p:nvPr/>
        </p:nvSpPr>
        <p:spPr>
          <a:xfrm>
            <a:off x="-393863" y="3072525"/>
            <a:ext cx="3018775" cy="3785475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10110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0011011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01010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101001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1001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2286E0-104C-EB10-E407-04C640E2470C}"/>
              </a:ext>
            </a:extLst>
          </p:cNvPr>
          <p:cNvSpPr txBox="1"/>
          <p:nvPr/>
        </p:nvSpPr>
        <p:spPr>
          <a:xfrm>
            <a:off x="2872477" y="1029630"/>
            <a:ext cx="252248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9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3</a:t>
            </a:r>
            <a:endParaRPr kumimoji="0" lang="zh-CN" altLang="en-US" sz="239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1665D7-4F6E-0FB7-C6C9-569D94977C29}"/>
              </a:ext>
            </a:extLst>
          </p:cNvPr>
          <p:cNvSpPr txBox="1"/>
          <p:nvPr/>
        </p:nvSpPr>
        <p:spPr>
          <a:xfrm>
            <a:off x="2741332" y="877230"/>
            <a:ext cx="252248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9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3</a:t>
            </a:r>
            <a:endParaRPr kumimoji="0" lang="zh-CN" altLang="en-US" sz="239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3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C35D7-F0E7-E21F-4F3F-F3BF7B643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B391CE8-C5A5-6555-59D4-A2959FDF2A0F}"/>
              </a:ext>
            </a:extLst>
          </p:cNvPr>
          <p:cNvSpPr txBox="1"/>
          <p:nvPr/>
        </p:nvSpPr>
        <p:spPr>
          <a:xfrm>
            <a:off x="408954" y="1156038"/>
            <a:ext cx="6141698" cy="4545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1. 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本课设考察面向对象中的类、虚函数等知识，</a:t>
            </a:r>
            <a:r>
              <a:rPr lang="en-US" altLang="zh-CN" sz="1800" b="1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Resource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作为基类。</a:t>
            </a:r>
          </a:p>
          <a:p>
            <a:pPr indent="457200">
              <a:lnSpc>
                <a:spcPct val="125000"/>
              </a:lnSpc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2. </a:t>
            </a:r>
            <a:r>
              <a:rPr lang="en-US" altLang="zh-CN" sz="1800" b="1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Book</a:t>
            </a:r>
            <a:r>
              <a:rPr lang="zh-CN" altLang="en-US" sz="1800" b="1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en-US" altLang="zh-CN" sz="1800" b="1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VCD</a:t>
            </a:r>
            <a:r>
              <a:rPr lang="zh-CN" altLang="en-US" sz="1800" b="1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en-US" altLang="zh-CN" sz="1800" b="1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Picture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作为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Resource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的子类。</a:t>
            </a:r>
          </a:p>
          <a:p>
            <a:pPr indent="457200">
              <a:lnSpc>
                <a:spcPct val="125000"/>
              </a:lnSpc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3. 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其中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Resource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类包含大多数成员数据，其它物品类各有各自的独有数据，在程序中类的成员数据一律采用私有的方式定义。这三类物品共同具有的属性有：</a:t>
            </a:r>
            <a:r>
              <a:rPr lang="zh-CN" altLang="en-US" sz="1800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编号、标题、作者、评级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（未评级，一般，成人，儿童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)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等。其中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:</a:t>
            </a:r>
            <a:br>
              <a:rPr lang="en-US" altLang="zh-CN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</a:b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图书类增加</a:t>
            </a:r>
            <a:r>
              <a:rPr lang="zh-CN" altLang="en-US" sz="1800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出版社、</a:t>
            </a:r>
            <a:r>
              <a:rPr lang="en-US" altLang="zh-CN" sz="1800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ISBN</a:t>
            </a:r>
            <a:r>
              <a:rPr lang="zh-CN" altLang="en-US" sz="1800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号、页数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等信息；</a:t>
            </a:r>
            <a:br>
              <a:rPr lang="en-US" altLang="zh-CN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</a:b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视频光盘类增加</a:t>
            </a:r>
            <a:r>
              <a:rPr lang="zh-CN" altLang="en-US" sz="1800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出品者的名字、出品年份和视频时长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等信息；</a:t>
            </a:r>
            <a:br>
              <a:rPr lang="en-US" altLang="zh-CN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</a:b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图画类增加</a:t>
            </a:r>
            <a:r>
              <a:rPr lang="zh-CN" altLang="en-US" sz="1800" kern="100" dirty="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出品国籍、作品的长和宽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（以厘米计，整数）等信息。</a:t>
            </a:r>
            <a:endParaRPr lang="en-US" altLang="zh-CN" sz="1800" kern="100" dirty="0">
              <a:solidFill>
                <a:schemeClr val="bg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endParaRPr lang="zh-CN" altLang="en-US" sz="1800" kern="100" dirty="0">
              <a:solidFill>
                <a:schemeClr val="bg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各类之间的关系如图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2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所示。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C39F34B-A8ED-8752-0C52-E5222ABE0F4E}"/>
              </a:ext>
            </a:extLst>
          </p:cNvPr>
          <p:cNvGrpSpPr/>
          <p:nvPr/>
        </p:nvGrpSpPr>
        <p:grpSpPr>
          <a:xfrm>
            <a:off x="6735500" y="170982"/>
            <a:ext cx="5228751" cy="6516035"/>
            <a:chOff x="338748" y="142452"/>
            <a:chExt cx="5228751" cy="651603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9E77C7C-66C4-D1B8-E2F4-94C6C0EFCDC8}"/>
                </a:ext>
              </a:extLst>
            </p:cNvPr>
            <p:cNvSpPr txBox="1"/>
            <p:nvPr/>
          </p:nvSpPr>
          <p:spPr>
            <a:xfrm>
              <a:off x="383168" y="6267546"/>
              <a:ext cx="5139909" cy="390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kern="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类之间的继承关系</a:t>
              </a:r>
              <a:endParaRPr lang="zh-CN" altLang="zh-CN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37479A3-2970-6488-AF17-411EF100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8" y="142452"/>
              <a:ext cx="5228751" cy="61848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BF485DD-6DD7-EDCB-8BB8-B2208CBC73D9}"/>
              </a:ext>
            </a:extLst>
          </p:cNvPr>
          <p:cNvGrpSpPr/>
          <p:nvPr/>
        </p:nvGrpSpPr>
        <p:grpSpPr>
          <a:xfrm>
            <a:off x="334476" y="319832"/>
            <a:ext cx="5266798" cy="327382"/>
            <a:chOff x="761973" y="465605"/>
            <a:chExt cx="5266798" cy="32738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5A3DE3-8F2F-D1F9-F564-D52299AAD95C}"/>
                </a:ext>
              </a:extLst>
            </p:cNvPr>
            <p:cNvSpPr txBox="1"/>
            <p:nvPr/>
          </p:nvSpPr>
          <p:spPr>
            <a:xfrm>
              <a:off x="761973" y="473695"/>
              <a:ext cx="2829429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j-ea"/>
                  <a:ea typeface="+mj-ea"/>
                </a:rPr>
                <a:t>媒体库管理系统设计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9C1A629-905E-10A9-E367-619E208E6624}"/>
                </a:ext>
              </a:extLst>
            </p:cNvPr>
            <p:cNvSpPr/>
            <p:nvPr/>
          </p:nvSpPr>
          <p:spPr>
            <a:xfrm>
              <a:off x="3488274" y="558516"/>
              <a:ext cx="36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C0C8ADE-F2DC-F678-912E-F91463878EC6}"/>
                </a:ext>
              </a:extLst>
            </p:cNvPr>
            <p:cNvSpPr txBox="1"/>
            <p:nvPr userDrawn="1"/>
          </p:nvSpPr>
          <p:spPr>
            <a:xfrm>
              <a:off x="3469298" y="465605"/>
              <a:ext cx="2559473" cy="3192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accent5"/>
                  </a:solidFill>
                  <a:latin typeface="+mn-lt"/>
                  <a:ea typeface="+mn-ea"/>
                </a:rPr>
                <a:t>类结构与功能设计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7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ABEE6C2F-D76F-DF8D-6DB1-7113A1CC955F}"/>
              </a:ext>
            </a:extLst>
          </p:cNvPr>
          <p:cNvSpPr/>
          <p:nvPr/>
        </p:nvSpPr>
        <p:spPr>
          <a:xfrm>
            <a:off x="1260008" y="0"/>
            <a:ext cx="5117707" cy="6858000"/>
          </a:xfrm>
          <a:custGeom>
            <a:avLst/>
            <a:gdLst>
              <a:gd name="connsiteX0" fmla="*/ 0 w 5117707"/>
              <a:gd name="connsiteY0" fmla="*/ 0 h 6858000"/>
              <a:gd name="connsiteX1" fmla="*/ 2467638 w 5117707"/>
              <a:gd name="connsiteY1" fmla="*/ 0 h 6858000"/>
              <a:gd name="connsiteX2" fmla="*/ 5117707 w 5117707"/>
              <a:gd name="connsiteY2" fmla="*/ 6858000 h 6858000"/>
              <a:gd name="connsiteX3" fmla="*/ 2650069 w 51177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7707" h="6858000">
                <a:moveTo>
                  <a:pt x="0" y="0"/>
                </a:moveTo>
                <a:lnTo>
                  <a:pt x="2467638" y="0"/>
                </a:lnTo>
                <a:lnTo>
                  <a:pt x="5117707" y="6858000"/>
                </a:lnTo>
                <a:lnTo>
                  <a:pt x="2650069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96784F-AFC8-10B7-BEF9-80F67A5359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4960" y="1964530"/>
            <a:ext cx="5328921" cy="2215991"/>
          </a:xfrm>
          <a:scene3d>
            <a:camera prst="orthographicFront"/>
            <a:lightRig rig="balanced" dir="t"/>
          </a:scene3d>
          <a:sp3d/>
        </p:spPr>
        <p:txBody>
          <a:bodyPr lIns="0" tIns="0" rIns="0" bIns="0">
            <a:sp3d extrusionH="762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spc="300" dirty="0">
                <a:solidFill>
                  <a:srgbClr val="FFFFFF"/>
                </a:solidFill>
                <a:effectLst>
                  <a:outerShdw blurRad="88900" dist="114300" dir="13500000" algn="br" rotWithShape="0">
                    <a:prstClr val="black">
                      <a:alpha val="30000"/>
                    </a:prst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实现与测试</a:t>
            </a:r>
            <a:endParaRPr kumimoji="0" lang="zh-CN" altLang="en-US" sz="8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dist="114300" dir="13500000" algn="br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A1FF54-138A-56DA-700E-6C1E092E9278}"/>
              </a:ext>
            </a:extLst>
          </p:cNvPr>
          <p:cNvSpPr txBox="1"/>
          <p:nvPr/>
        </p:nvSpPr>
        <p:spPr>
          <a:xfrm>
            <a:off x="-393863" y="3072525"/>
            <a:ext cx="3018775" cy="3785475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10110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0011011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0101</a:t>
            </a: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111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01010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01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101001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lumMod val="75000"/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57CC3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1001</a:t>
            </a:r>
          </a:p>
          <a:p>
            <a:pPr marL="0" marR="0" lvl="0" indent="0" algn="r" defTabSz="914400" rtl="0" eaLnBrk="1" fontAlgn="b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-100" normalizeH="0" baseline="0" noProof="0">
                <a:ln>
                  <a:noFill/>
                </a:ln>
                <a:solidFill>
                  <a:srgbClr val="00B294">
                    <a:alpha val="35000"/>
                  </a:srgbClr>
                </a:solidFill>
                <a:effectLst>
                  <a:reflection blurRad="6350" stA="60000" endA="900" endPos="60000" dist="29997" dir="5400000" sy="-100000" algn="bl" rotWithShape="0"/>
                </a:effectLst>
                <a:uLnTx/>
                <a:uFillTx/>
                <a:latin typeface="等线"/>
                <a:ea typeface="等线"/>
                <a:cs typeface="+mn-cs"/>
              </a:rPr>
              <a:t>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2286E0-104C-EB10-E407-04C640E2470C}"/>
              </a:ext>
            </a:extLst>
          </p:cNvPr>
          <p:cNvSpPr txBox="1"/>
          <p:nvPr/>
        </p:nvSpPr>
        <p:spPr>
          <a:xfrm>
            <a:off x="2872477" y="1029630"/>
            <a:ext cx="252248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9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4</a:t>
            </a:r>
            <a:endParaRPr kumimoji="0" lang="zh-CN" altLang="en-US" sz="239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1665D7-4F6E-0FB7-C6C9-569D94977C29}"/>
              </a:ext>
            </a:extLst>
          </p:cNvPr>
          <p:cNvSpPr txBox="1"/>
          <p:nvPr/>
        </p:nvSpPr>
        <p:spPr>
          <a:xfrm>
            <a:off x="2741332" y="877230"/>
            <a:ext cx="252248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9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4</a:t>
            </a:r>
            <a:endParaRPr kumimoji="0" lang="zh-CN" altLang="en-US" sz="239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32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深色扁平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5EB5"/>
      </a:accent1>
      <a:accent2>
        <a:srgbClr val="0078D4"/>
      </a:accent2>
      <a:accent3>
        <a:srgbClr val="28A8EA"/>
      </a:accent3>
      <a:accent4>
        <a:srgbClr val="00B294"/>
      </a:accent4>
      <a:accent5>
        <a:srgbClr val="57CC34"/>
      </a:accent5>
      <a:accent6>
        <a:srgbClr val="C9C9C9"/>
      </a:accent6>
      <a:hlink>
        <a:srgbClr val="4472C4"/>
      </a:hlink>
      <a:folHlink>
        <a:srgbClr val="BFBFBF"/>
      </a:folHlink>
    </a:clrScheme>
    <a:fontScheme name="自定义 1">
      <a:majorFont>
        <a:latin typeface="思源黑体 CN Bold"/>
        <a:ea typeface="思源黑体 CN Bold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1406</Words>
  <Application>Microsoft Office PowerPoint</Application>
  <PresentationFormat>宽屏</PresentationFormat>
  <Paragraphs>202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思源黑体 CN Bold</vt:lpstr>
      <vt:lpstr>等线</vt:lpstr>
      <vt:lpstr>黑体</vt:lpstr>
      <vt:lpstr>Arial</vt:lpstr>
      <vt:lpstr>宋体</vt:lpstr>
      <vt:lpstr>1_Office 主题​​</vt:lpstr>
      <vt:lpstr>PowerPoint 演示文稿</vt:lpstr>
      <vt:lpstr>项目分析</vt:lpstr>
      <vt:lpstr>课题背景</vt:lpstr>
      <vt:lpstr>PowerPoint 演示文稿</vt:lpstr>
      <vt:lpstr>项目分析</vt:lpstr>
      <vt:lpstr>PowerPoint 演示文稿</vt:lpstr>
      <vt:lpstr>类结构与功能设计</vt:lpstr>
      <vt:lpstr>PowerPoint 演示文稿</vt:lpstr>
      <vt:lpstr>实现与测试</vt:lpstr>
      <vt:lpstr>PowerPoint 演示文稿</vt:lpstr>
      <vt:lpstr>PowerPoint 演示文稿</vt:lpstr>
      <vt:lpstr>项目总结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2025-01-19T14:48:35Z</dcterms:created>
  <dcterms:modified xsi:type="dcterms:W3CDTF">2025-01-19T14:49:30Z</dcterms:modified>
</cp:coreProperties>
</file>